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48"/>
  </p:notesMasterIdLst>
  <p:handoutMasterIdLst>
    <p:handoutMasterId r:id="rId49"/>
  </p:handoutMasterIdLst>
  <p:sldIdLst>
    <p:sldId id="257" r:id="rId2"/>
    <p:sldId id="274" r:id="rId3"/>
    <p:sldId id="260" r:id="rId4"/>
    <p:sldId id="332" r:id="rId5"/>
    <p:sldId id="301" r:id="rId6"/>
    <p:sldId id="302" r:id="rId7"/>
    <p:sldId id="303" r:id="rId8"/>
    <p:sldId id="304" r:id="rId9"/>
    <p:sldId id="334" r:id="rId10"/>
    <p:sldId id="305" r:id="rId11"/>
    <p:sldId id="306" r:id="rId12"/>
    <p:sldId id="307" r:id="rId13"/>
    <p:sldId id="308" r:id="rId14"/>
    <p:sldId id="309" r:id="rId15"/>
    <p:sldId id="310" r:id="rId16"/>
    <p:sldId id="311" r:id="rId17"/>
    <p:sldId id="335" r:id="rId18"/>
    <p:sldId id="312" r:id="rId19"/>
    <p:sldId id="333" r:id="rId20"/>
    <p:sldId id="336" r:id="rId21"/>
    <p:sldId id="313" r:id="rId22"/>
    <p:sldId id="314" r:id="rId23"/>
    <p:sldId id="315" r:id="rId24"/>
    <p:sldId id="337" r:id="rId25"/>
    <p:sldId id="316" r:id="rId26"/>
    <p:sldId id="317" r:id="rId27"/>
    <p:sldId id="338" r:id="rId28"/>
    <p:sldId id="318" r:id="rId29"/>
    <p:sldId id="339" r:id="rId30"/>
    <p:sldId id="319" r:id="rId31"/>
    <p:sldId id="340" r:id="rId32"/>
    <p:sldId id="320" r:id="rId33"/>
    <p:sldId id="341" r:id="rId34"/>
    <p:sldId id="321" r:id="rId35"/>
    <p:sldId id="322" r:id="rId36"/>
    <p:sldId id="323" r:id="rId37"/>
    <p:sldId id="324" r:id="rId38"/>
    <p:sldId id="325" r:id="rId39"/>
    <p:sldId id="342" r:id="rId40"/>
    <p:sldId id="326" r:id="rId41"/>
    <p:sldId id="327" r:id="rId42"/>
    <p:sldId id="328" r:id="rId43"/>
    <p:sldId id="329" r:id="rId44"/>
    <p:sldId id="330" r:id="rId45"/>
    <p:sldId id="331" r:id="rId46"/>
    <p:sldId id="343" r:id="rId47"/>
  </p:sldIdLst>
  <p:sldSz cx="9144000" cy="6858000" type="screen4x3"/>
  <p:notesSz cx="7099300" cy="10234613"/>
  <p:defaultTextStyle>
    <a:defPPr>
      <a:defRPr lang="en-US"/>
    </a:defPPr>
    <a:lvl1pPr algn="l" rtl="0" eaLnBrk="0" fontAlgn="base" hangingPunct="0">
      <a:spcBef>
        <a:spcPct val="0"/>
      </a:spcBef>
      <a:spcAft>
        <a:spcPct val="0"/>
      </a:spcAft>
      <a:defRPr sz="2000"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2000"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2000"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2000"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2000" kern="1200">
        <a:solidFill>
          <a:schemeClr val="tx1"/>
        </a:solidFill>
        <a:latin typeface="Tahoma" pitchFamily="34" charset="0"/>
        <a:ea typeface="+mn-ea"/>
        <a:cs typeface="+mn-cs"/>
      </a:defRPr>
    </a:lvl5pPr>
    <a:lvl6pPr marL="2286000" algn="l" defTabSz="914400" rtl="0" eaLnBrk="1" latinLnBrk="0" hangingPunct="1">
      <a:defRPr sz="2000" kern="1200">
        <a:solidFill>
          <a:schemeClr val="tx1"/>
        </a:solidFill>
        <a:latin typeface="Tahoma" pitchFamily="34" charset="0"/>
        <a:ea typeface="+mn-ea"/>
        <a:cs typeface="+mn-cs"/>
      </a:defRPr>
    </a:lvl6pPr>
    <a:lvl7pPr marL="2743200" algn="l" defTabSz="914400" rtl="0" eaLnBrk="1" latinLnBrk="0" hangingPunct="1">
      <a:defRPr sz="2000" kern="1200">
        <a:solidFill>
          <a:schemeClr val="tx1"/>
        </a:solidFill>
        <a:latin typeface="Tahoma" pitchFamily="34" charset="0"/>
        <a:ea typeface="+mn-ea"/>
        <a:cs typeface="+mn-cs"/>
      </a:defRPr>
    </a:lvl7pPr>
    <a:lvl8pPr marL="3200400" algn="l" defTabSz="914400" rtl="0" eaLnBrk="1" latinLnBrk="0" hangingPunct="1">
      <a:defRPr sz="2000" kern="1200">
        <a:solidFill>
          <a:schemeClr val="tx1"/>
        </a:solidFill>
        <a:latin typeface="Tahoma" pitchFamily="34" charset="0"/>
        <a:ea typeface="+mn-ea"/>
        <a:cs typeface="+mn-cs"/>
      </a:defRPr>
    </a:lvl8pPr>
    <a:lvl9pPr marL="3657600" algn="l" defTabSz="914400" rtl="0" eaLnBrk="1" latinLnBrk="0" hangingPunct="1">
      <a:defRPr sz="20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00"/>
    <a:srgbClr val="FF3399"/>
    <a:srgbClr val="FF0066"/>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60"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3006" y="-114"/>
      </p:cViewPr>
      <p:guideLst>
        <p:guide orient="horz" pos="3223"/>
        <p:guide pos="2236"/>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991913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
            <a:ext cx="3076754" cy="51131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5573" tIns="47787" rIns="95573" bIns="47787" numCol="1" anchor="t" anchorCtr="0" compatLnSpc="1">
            <a:prstTxWarp prst="textNoShape">
              <a:avLst/>
            </a:prstTxWarp>
          </a:bodyPr>
          <a:lstStyle>
            <a:lvl1pPr eaLnBrk="1" hangingPunct="1">
              <a:defRPr sz="1300" smtClean="0">
                <a:latin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4020872" y="1"/>
            <a:ext cx="3076754" cy="51131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5573" tIns="47787" rIns="95573" bIns="47787" numCol="1" anchor="t" anchorCtr="0" compatLnSpc="1">
            <a:prstTxWarp prst="textNoShape">
              <a:avLst/>
            </a:prstTxWarp>
          </a:bodyPr>
          <a:lstStyle>
            <a:lvl1pPr algn="r" eaLnBrk="1" hangingPunct="1">
              <a:defRPr sz="1300" smtClean="0">
                <a:latin typeface="Arial" pitchFamily="34"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4101" name="Rectangle 5"/>
          <p:cNvSpPr>
            <a:spLocks noGrp="1" noChangeArrowheads="1"/>
          </p:cNvSpPr>
          <p:nvPr>
            <p:ph type="body" sz="quarter" idx="3"/>
          </p:nvPr>
        </p:nvSpPr>
        <p:spPr bwMode="auto">
          <a:xfrm>
            <a:off x="709763" y="4860824"/>
            <a:ext cx="5679775" cy="46068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5573" tIns="47787" rIns="95573" bIns="4778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721645"/>
            <a:ext cx="3076754" cy="51131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5573" tIns="47787" rIns="95573" bIns="47787" numCol="1" anchor="b" anchorCtr="0" compatLnSpc="1">
            <a:prstTxWarp prst="textNoShape">
              <a:avLst/>
            </a:prstTxWarp>
          </a:bodyPr>
          <a:lstStyle>
            <a:lvl1pPr eaLnBrk="1" hangingPunct="1">
              <a:defRPr sz="1300" smtClean="0">
                <a:latin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4020872" y="9721645"/>
            <a:ext cx="3076754" cy="51131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5573" tIns="47787" rIns="95573" bIns="47787" numCol="1" anchor="b" anchorCtr="0" compatLnSpc="1">
            <a:prstTxWarp prst="textNoShape">
              <a:avLst/>
            </a:prstTxWarp>
          </a:bodyPr>
          <a:lstStyle>
            <a:lvl1pPr algn="r" eaLnBrk="1" hangingPunct="1">
              <a:defRPr sz="1300" smtClean="0">
                <a:latin typeface="Arial" pitchFamily="34" charset="0"/>
              </a:defRPr>
            </a:lvl1pPr>
          </a:lstStyle>
          <a:p>
            <a:pPr>
              <a:defRPr/>
            </a:pPr>
            <a:fld id="{C1B8E014-D6DF-44C2-B27B-3FED138277DA}" type="slidenum">
              <a:rPr lang="en-US"/>
              <a:pPr>
                <a:defRPr/>
              </a:pPr>
              <a:t>‹#›</a:t>
            </a:fld>
            <a:endParaRPr lang="en-US"/>
          </a:p>
        </p:txBody>
      </p:sp>
    </p:spTree>
    <p:extLst>
      <p:ext uri="{BB962C8B-B14F-4D97-AF65-F5344CB8AC3E}">
        <p14:creationId xmlns="" xmlns:p14="http://schemas.microsoft.com/office/powerpoint/2010/main" val="8470413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E0374A15-EA59-4459-938F-8E38D7EF56E6}" type="slidenum">
              <a:rPr lang="en-US" sz="1300">
                <a:latin typeface="Arial" charset="0"/>
              </a:rPr>
              <a:pPr/>
              <a:t>1</a:t>
            </a:fld>
            <a:endParaRPr lang="en-US" sz="1300" dirty="0">
              <a:latin typeface="Arial"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30161DD0-A310-45D3-A594-27CD68BF1298}" type="slidenum">
              <a:rPr lang="en-US" sz="1300">
                <a:latin typeface="Arial" charset="0"/>
              </a:rPr>
              <a:pPr/>
              <a:t>10</a:t>
            </a:fld>
            <a:endParaRPr lang="en-US" sz="1300" dirty="0">
              <a:latin typeface="Arial"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C3BA5762-14A6-4E5D-9D5B-B6872D4A9B5E}" type="slidenum">
              <a:rPr lang="en-US" sz="1300">
                <a:latin typeface="Arial" charset="0"/>
              </a:rPr>
              <a:pPr/>
              <a:t>11</a:t>
            </a:fld>
            <a:endParaRPr lang="en-US" sz="1300" dirty="0">
              <a:latin typeface="Arial"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09895D20-1072-4190-8C39-17EE3AE3B16A}" type="slidenum">
              <a:rPr lang="en-US" sz="1300">
                <a:latin typeface="Arial" charset="0"/>
              </a:rPr>
              <a:pPr/>
              <a:t>12</a:t>
            </a:fld>
            <a:endParaRPr lang="en-US" sz="1300" dirty="0">
              <a:latin typeface="Arial"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E7B2DAEF-812A-4787-8ED6-F26C3D7853D4}" type="slidenum">
              <a:rPr lang="en-US" sz="1300">
                <a:latin typeface="Arial" charset="0"/>
              </a:rPr>
              <a:pPr/>
              <a:t>13</a:t>
            </a:fld>
            <a:endParaRPr lang="en-US" sz="1300" dirty="0">
              <a:latin typeface="Arial"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DEE98526-58AF-4E8B-A021-DF3924B7DACB}" type="slidenum">
              <a:rPr lang="en-US" sz="1300">
                <a:latin typeface="Arial" charset="0"/>
              </a:rPr>
              <a:pPr/>
              <a:t>14</a:t>
            </a:fld>
            <a:endParaRPr lang="en-US" sz="1300" dirty="0">
              <a:latin typeface="Arial"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9A18260F-8C95-43A7-BCF9-E5068C5B7FB4}" type="slidenum">
              <a:rPr lang="en-US" sz="1300">
                <a:latin typeface="Arial" charset="0"/>
              </a:rPr>
              <a:pPr/>
              <a:t>15</a:t>
            </a:fld>
            <a:endParaRPr lang="en-US" sz="1300" dirty="0">
              <a:latin typeface="Arial"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AB34F1B2-8EDE-44D5-860A-06078681F98F}" type="slidenum">
              <a:rPr lang="en-US" sz="1300">
                <a:latin typeface="Arial" charset="0"/>
              </a:rPr>
              <a:pPr/>
              <a:t>16</a:t>
            </a:fld>
            <a:endParaRPr lang="en-US" sz="1300" dirty="0">
              <a:latin typeface="Arial"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p:spPr>
        <p:txBody>
          <a:bodyPr/>
          <a:lstStyle/>
          <a:p>
            <a:pPr eaLnBrk="1" hangingPunct="1"/>
            <a:endParaRPr lang="en-US" smtClean="0">
              <a:latin typeface="Arial" charset="0"/>
            </a:endParaRPr>
          </a:p>
        </p:txBody>
      </p:sp>
      <p:sp>
        <p:nvSpPr>
          <p:cNvPr id="67588" name="Slide Number Placeholder 3"/>
          <p:cNvSpPr>
            <a:spLocks noGrp="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E94E6410-7CB8-49FE-AC96-67579F614594}" type="slidenum">
              <a:rPr lang="en-US" sz="1300">
                <a:latin typeface="Arial" charset="0"/>
              </a:rPr>
              <a:pPr/>
              <a:t>17</a:t>
            </a:fld>
            <a:endParaRPr lang="en-US" sz="1300" dirty="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104981C8-5C46-4CAC-8785-63D6016B6584}" type="slidenum">
              <a:rPr lang="en-US" sz="1300">
                <a:latin typeface="Arial" charset="0"/>
              </a:rPr>
              <a:pPr/>
              <a:t>18</a:t>
            </a:fld>
            <a:endParaRPr lang="en-US" sz="1300" dirty="0">
              <a:latin typeface="Arial"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p:spPr>
        <p:txBody>
          <a:bodyPr/>
          <a:lstStyle/>
          <a:p>
            <a:pPr eaLnBrk="1" hangingPunct="1"/>
            <a:endParaRPr lang="en-US" smtClean="0">
              <a:latin typeface="Arial" charset="0"/>
            </a:endParaRPr>
          </a:p>
        </p:txBody>
      </p:sp>
      <p:sp>
        <p:nvSpPr>
          <p:cNvPr id="69636" name="Slide Number Placeholder 3"/>
          <p:cNvSpPr>
            <a:spLocks noGrp="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F1B76658-88D6-4B80-A07C-50F9A2A33DDB}" type="slidenum">
              <a:rPr lang="en-US" sz="1300">
                <a:latin typeface="Arial" charset="0"/>
              </a:rPr>
              <a:pPr/>
              <a:t>19</a:t>
            </a:fld>
            <a:endParaRPr lang="en-US" sz="1300" dirty="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426D2CD3-CBEB-4C7E-9AE9-DB37C6730766}" type="slidenum">
              <a:rPr lang="en-US" sz="1300">
                <a:latin typeface="Arial" charset="0"/>
              </a:rPr>
              <a:pPr/>
              <a:t>2</a:t>
            </a:fld>
            <a:endParaRPr lang="en-US" sz="1300" dirty="0">
              <a:latin typeface="Arial"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p:spPr>
        <p:txBody>
          <a:bodyPr/>
          <a:lstStyle/>
          <a:p>
            <a:pPr eaLnBrk="1" hangingPunct="1"/>
            <a:endParaRPr lang="en-US" smtClean="0">
              <a:latin typeface="Arial" charset="0"/>
            </a:endParaRPr>
          </a:p>
        </p:txBody>
      </p:sp>
      <p:sp>
        <p:nvSpPr>
          <p:cNvPr id="70660" name="Slide Number Placeholder 3"/>
          <p:cNvSpPr>
            <a:spLocks noGrp="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C3989A8F-8B71-4D46-B2A1-D7CC81520150}" type="slidenum">
              <a:rPr lang="en-US" sz="1300">
                <a:latin typeface="Arial" charset="0"/>
              </a:rPr>
              <a:pPr/>
              <a:t>20</a:t>
            </a:fld>
            <a:endParaRPr lang="en-US" sz="1300" dirty="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7DD9B38A-A609-4EB2-B080-CA3794ADC670}" type="slidenum">
              <a:rPr lang="en-US" sz="1300">
                <a:latin typeface="Arial" charset="0"/>
              </a:rPr>
              <a:pPr/>
              <a:t>21</a:t>
            </a:fld>
            <a:endParaRPr lang="en-US" sz="1300" dirty="0">
              <a:latin typeface="Arial"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05A443F6-2017-4358-ACC4-7DDE72769EA7}" type="slidenum">
              <a:rPr lang="en-US" sz="1300">
                <a:latin typeface="Arial" charset="0"/>
              </a:rPr>
              <a:pPr/>
              <a:t>22</a:t>
            </a:fld>
            <a:endParaRPr lang="en-US" sz="1300" dirty="0">
              <a:latin typeface="Arial"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A65D1150-5D92-42BF-9006-2ED9D152099F}" type="slidenum">
              <a:rPr lang="en-US" sz="1300">
                <a:latin typeface="Arial" charset="0"/>
              </a:rPr>
              <a:pPr/>
              <a:t>23</a:t>
            </a:fld>
            <a:endParaRPr lang="en-US" sz="1300" dirty="0">
              <a:latin typeface="Arial"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p:spPr>
        <p:txBody>
          <a:bodyPr/>
          <a:lstStyle/>
          <a:p>
            <a:pPr eaLnBrk="1" hangingPunct="1"/>
            <a:endParaRPr lang="en-US" smtClean="0">
              <a:latin typeface="Arial" charset="0"/>
            </a:endParaRPr>
          </a:p>
        </p:txBody>
      </p:sp>
      <p:sp>
        <p:nvSpPr>
          <p:cNvPr id="74756" name="Slide Number Placeholder 3"/>
          <p:cNvSpPr>
            <a:spLocks noGrp="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989E726A-04BB-4DE1-9A74-82AF81FA44A8}" type="slidenum">
              <a:rPr lang="en-US" sz="1300">
                <a:latin typeface="Arial" charset="0"/>
              </a:rPr>
              <a:pPr/>
              <a:t>24</a:t>
            </a:fld>
            <a:endParaRPr lang="en-US" sz="1300" dirty="0">
              <a:latin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0EAEAD74-2E9D-4E25-91F9-7F367F613FEA}" type="slidenum">
              <a:rPr lang="en-US" sz="1300">
                <a:latin typeface="Arial" charset="0"/>
              </a:rPr>
              <a:pPr/>
              <a:t>25</a:t>
            </a:fld>
            <a:endParaRPr lang="en-US" sz="1300" dirty="0">
              <a:latin typeface="Arial"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D569DE00-4997-488E-8584-01B33ED801AB}" type="slidenum">
              <a:rPr lang="en-US" sz="1300">
                <a:latin typeface="Arial" charset="0"/>
              </a:rPr>
              <a:pPr/>
              <a:t>26</a:t>
            </a:fld>
            <a:endParaRPr lang="en-US" sz="1300" dirty="0">
              <a:latin typeface="Arial"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p:spPr>
        <p:txBody>
          <a:bodyPr/>
          <a:lstStyle/>
          <a:p>
            <a:pPr eaLnBrk="1" hangingPunct="1"/>
            <a:endParaRPr lang="en-US" smtClean="0">
              <a:latin typeface="Arial" charset="0"/>
            </a:endParaRPr>
          </a:p>
        </p:txBody>
      </p:sp>
      <p:sp>
        <p:nvSpPr>
          <p:cNvPr id="77828" name="Slide Number Placeholder 3"/>
          <p:cNvSpPr>
            <a:spLocks noGrp="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359AD84D-B639-4D7F-B678-53CDA94AF9C5}" type="slidenum">
              <a:rPr lang="en-US" sz="1300">
                <a:latin typeface="Arial" charset="0"/>
              </a:rPr>
              <a:pPr/>
              <a:t>27</a:t>
            </a:fld>
            <a:endParaRPr lang="en-US" sz="1300" dirty="0">
              <a:latin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10AFA1F5-69CA-4BF0-B486-EA38E63F557E}" type="slidenum">
              <a:rPr lang="en-US" sz="1300">
                <a:latin typeface="Arial" charset="0"/>
              </a:rPr>
              <a:pPr/>
              <a:t>28</a:t>
            </a:fld>
            <a:endParaRPr lang="en-US" sz="1300" dirty="0">
              <a:latin typeface="Arial"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p:spPr>
        <p:txBody>
          <a:bodyPr/>
          <a:lstStyle/>
          <a:p>
            <a:pPr eaLnBrk="1" hangingPunct="1"/>
            <a:endParaRPr lang="en-US" smtClean="0">
              <a:latin typeface="Arial" charset="0"/>
            </a:endParaRPr>
          </a:p>
        </p:txBody>
      </p:sp>
      <p:sp>
        <p:nvSpPr>
          <p:cNvPr id="79876" name="Slide Number Placeholder 3"/>
          <p:cNvSpPr>
            <a:spLocks noGrp="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49672EE5-E2CF-45CF-904E-961B355FD7E0}" type="slidenum">
              <a:rPr lang="en-US" sz="1300">
                <a:latin typeface="Arial" charset="0"/>
              </a:rPr>
              <a:pPr/>
              <a:t>29</a:t>
            </a:fld>
            <a:endParaRPr lang="en-US" sz="1300" dirty="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6F22F87B-1C4C-4C16-8C04-AAB0C676A166}" type="slidenum">
              <a:rPr lang="en-US" sz="1300">
                <a:latin typeface="Arial" charset="0"/>
              </a:rPr>
              <a:pPr/>
              <a:t>3</a:t>
            </a:fld>
            <a:endParaRPr lang="en-US" sz="1300" dirty="0">
              <a:latin typeface="Arial"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95D35733-6963-4BE4-A984-C959404D45F0}" type="slidenum">
              <a:rPr lang="en-US" sz="1300">
                <a:latin typeface="Arial" charset="0"/>
              </a:rPr>
              <a:pPr/>
              <a:t>30</a:t>
            </a:fld>
            <a:endParaRPr lang="en-US" sz="1300" dirty="0">
              <a:latin typeface="Arial"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p:spPr>
        <p:txBody>
          <a:bodyPr/>
          <a:lstStyle/>
          <a:p>
            <a:pPr eaLnBrk="1" hangingPunct="1"/>
            <a:endParaRPr lang="en-US" smtClean="0">
              <a:latin typeface="Arial" charset="0"/>
            </a:endParaRPr>
          </a:p>
        </p:txBody>
      </p:sp>
      <p:sp>
        <p:nvSpPr>
          <p:cNvPr id="81924" name="Slide Number Placeholder 3"/>
          <p:cNvSpPr>
            <a:spLocks noGrp="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8AB152A3-703F-4DD6-872C-A3B4069B05EF}" type="slidenum">
              <a:rPr lang="en-US" sz="1300">
                <a:latin typeface="Arial" charset="0"/>
              </a:rPr>
              <a:pPr/>
              <a:t>31</a:t>
            </a:fld>
            <a:endParaRPr lang="en-US" sz="1300" dirty="0">
              <a:latin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BF173847-CCCA-4E61-A72A-7C76C7B0B9F3}" type="slidenum">
              <a:rPr lang="en-US" sz="1300">
                <a:latin typeface="Arial" charset="0"/>
              </a:rPr>
              <a:pPr/>
              <a:t>32</a:t>
            </a:fld>
            <a:endParaRPr lang="en-US" sz="1300" dirty="0">
              <a:latin typeface="Arial" charset="0"/>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p:spPr>
        <p:txBody>
          <a:bodyPr/>
          <a:lstStyle/>
          <a:p>
            <a:pPr eaLnBrk="1" hangingPunct="1"/>
            <a:endParaRPr lang="en-US" smtClean="0">
              <a:latin typeface="Arial" charset="0"/>
            </a:endParaRPr>
          </a:p>
        </p:txBody>
      </p:sp>
      <p:sp>
        <p:nvSpPr>
          <p:cNvPr id="83972" name="Slide Number Placeholder 3"/>
          <p:cNvSpPr>
            <a:spLocks noGrp="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81EA4B77-07BD-432D-9057-644481F671ED}" type="slidenum">
              <a:rPr lang="en-US" sz="1300">
                <a:latin typeface="Arial" charset="0"/>
              </a:rPr>
              <a:pPr/>
              <a:t>33</a:t>
            </a:fld>
            <a:endParaRPr lang="en-US" sz="1300" dirty="0">
              <a:latin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4653B42B-78D0-46AD-BD4A-04A088E88CAC}" type="slidenum">
              <a:rPr lang="en-US" sz="1300">
                <a:latin typeface="Arial" charset="0"/>
              </a:rPr>
              <a:pPr/>
              <a:t>34</a:t>
            </a:fld>
            <a:endParaRPr lang="en-US" sz="1300" dirty="0">
              <a:latin typeface="Arial"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59EC0976-D28D-44BD-B173-D5EDDBCDA975}" type="slidenum">
              <a:rPr lang="en-US" sz="1300">
                <a:latin typeface="Arial" charset="0"/>
              </a:rPr>
              <a:pPr/>
              <a:t>35</a:t>
            </a:fld>
            <a:endParaRPr lang="en-US" sz="1300" dirty="0">
              <a:latin typeface="Arial" charset="0"/>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FE36A035-118C-46A2-832A-CB14CFD4676D}" type="slidenum">
              <a:rPr lang="en-US" sz="1300">
                <a:latin typeface="Arial" charset="0"/>
              </a:rPr>
              <a:pPr/>
              <a:t>36</a:t>
            </a:fld>
            <a:endParaRPr lang="en-US" sz="1300" dirty="0">
              <a:latin typeface="Arial"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F113C117-4EBF-4356-8726-03B469F9164A}" type="slidenum">
              <a:rPr lang="en-US" sz="1300">
                <a:latin typeface="Arial" charset="0"/>
              </a:rPr>
              <a:pPr/>
              <a:t>37</a:t>
            </a:fld>
            <a:endParaRPr lang="en-US" sz="1300" dirty="0">
              <a:latin typeface="Arial"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24D2F960-CFCC-40E4-8347-BF6526354529}" type="slidenum">
              <a:rPr lang="en-US" sz="1300">
                <a:latin typeface="Arial" charset="0"/>
              </a:rPr>
              <a:pPr/>
              <a:t>38</a:t>
            </a:fld>
            <a:endParaRPr lang="en-US" sz="1300" dirty="0">
              <a:latin typeface="Arial"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p:spPr>
        <p:txBody>
          <a:bodyPr/>
          <a:lstStyle/>
          <a:p>
            <a:pPr eaLnBrk="1" hangingPunct="1"/>
            <a:endParaRPr lang="en-US" smtClean="0">
              <a:latin typeface="Arial" charset="0"/>
            </a:endParaRPr>
          </a:p>
        </p:txBody>
      </p:sp>
      <p:sp>
        <p:nvSpPr>
          <p:cNvPr id="90116" name="Slide Number Placeholder 3"/>
          <p:cNvSpPr>
            <a:spLocks noGrp="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A66E1410-3439-4949-9316-7073C2E8983E}" type="slidenum">
              <a:rPr lang="en-US" sz="1300">
                <a:latin typeface="Arial" charset="0"/>
              </a:rPr>
              <a:pPr/>
              <a:t>39</a:t>
            </a:fld>
            <a:endParaRPr lang="en-US" sz="1300" dirty="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D153F771-72D1-4F3E-B943-AE76F1E13CD5}" type="slidenum">
              <a:rPr lang="en-US" sz="1300">
                <a:latin typeface="Arial" charset="0"/>
              </a:rPr>
              <a:pPr/>
              <a:t>4</a:t>
            </a:fld>
            <a:endParaRPr lang="en-US" sz="1300" dirty="0">
              <a:latin typeface="Arial"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0474A661-8D3E-49E3-803B-82C019A2814C}" type="slidenum">
              <a:rPr lang="en-US" sz="1300">
                <a:latin typeface="Arial" charset="0"/>
              </a:rPr>
              <a:pPr/>
              <a:t>40</a:t>
            </a:fld>
            <a:endParaRPr lang="en-US" sz="1300" dirty="0">
              <a:latin typeface="Arial"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F39DA901-D081-43C1-B109-B3220AD69D4B}" type="slidenum">
              <a:rPr lang="en-US" sz="1300">
                <a:latin typeface="Arial" charset="0"/>
              </a:rPr>
              <a:pPr/>
              <a:t>41</a:t>
            </a:fld>
            <a:endParaRPr lang="en-US" sz="1300" dirty="0">
              <a:latin typeface="Arial" charset="0"/>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790F6BF4-88B4-4302-9B22-F0A5A146B2B9}" type="slidenum">
              <a:rPr lang="en-US" sz="1300">
                <a:latin typeface="Arial" charset="0"/>
              </a:rPr>
              <a:pPr/>
              <a:t>42</a:t>
            </a:fld>
            <a:endParaRPr lang="en-US" sz="1300" dirty="0">
              <a:latin typeface="Arial" charset="0"/>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957711B3-56C8-40B7-A2AC-7B66C92F0AE7}" type="slidenum">
              <a:rPr lang="en-US" sz="1300">
                <a:latin typeface="Arial" charset="0"/>
              </a:rPr>
              <a:pPr/>
              <a:t>43</a:t>
            </a:fld>
            <a:endParaRPr lang="en-US" sz="1300" dirty="0">
              <a:latin typeface="Arial" charset="0"/>
            </a:endParaRP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6899F93A-8A4C-4352-BE01-7C3D1E87B96E}" type="slidenum">
              <a:rPr lang="en-US" sz="1300">
                <a:latin typeface="Arial" charset="0"/>
              </a:rPr>
              <a:pPr/>
              <a:t>44</a:t>
            </a:fld>
            <a:endParaRPr lang="en-US" sz="1300" dirty="0">
              <a:latin typeface="Arial" charset="0"/>
            </a:endParaRPr>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669011B0-387A-4985-BEE3-2191E7F26487}" type="slidenum">
              <a:rPr lang="en-US" sz="1300">
                <a:latin typeface="Arial" charset="0"/>
              </a:rPr>
              <a:pPr/>
              <a:t>45</a:t>
            </a:fld>
            <a:endParaRPr lang="en-US" sz="1300" dirty="0">
              <a:latin typeface="Arial" charset="0"/>
            </a:endParaRPr>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p:spPr>
        <p:txBody>
          <a:bodyPr/>
          <a:lstStyle/>
          <a:p>
            <a:pPr eaLnBrk="1" hangingPunct="1"/>
            <a:endParaRPr lang="en-US" smtClean="0">
              <a:latin typeface="Arial" charset="0"/>
            </a:endParaRPr>
          </a:p>
        </p:txBody>
      </p:sp>
      <p:sp>
        <p:nvSpPr>
          <p:cNvPr id="97284" name="Slide Number Placeholder 3"/>
          <p:cNvSpPr>
            <a:spLocks noGrp="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3AAAB395-4896-4189-A603-7CFE6FAFBF01}" type="slidenum">
              <a:rPr lang="en-US" sz="1300">
                <a:latin typeface="Arial" charset="0"/>
              </a:rPr>
              <a:pPr/>
              <a:t>46</a:t>
            </a:fld>
            <a:endParaRPr lang="en-US" sz="1300" dirty="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5EF1576A-C3AF-4409-99FB-10891424DB9F}" type="slidenum">
              <a:rPr lang="en-US" sz="1300">
                <a:latin typeface="Arial" charset="0"/>
              </a:rPr>
              <a:pPr/>
              <a:t>5</a:t>
            </a:fld>
            <a:endParaRPr lang="en-US" sz="1300" dirty="0">
              <a:latin typeface="Arial"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6CC16F92-7BA0-4924-BED5-A1924965F7A7}" type="slidenum">
              <a:rPr lang="en-US" sz="1300">
                <a:latin typeface="Arial" charset="0"/>
              </a:rPr>
              <a:pPr/>
              <a:t>6</a:t>
            </a:fld>
            <a:endParaRPr lang="en-US" sz="1300" dirty="0">
              <a:latin typeface="Arial"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020C907A-6325-447B-B69F-2832EE8E2B79}" type="slidenum">
              <a:rPr lang="en-US" sz="1300">
                <a:latin typeface="Arial" charset="0"/>
              </a:rPr>
              <a:pPr/>
              <a:t>7</a:t>
            </a:fld>
            <a:endParaRPr lang="en-US" sz="1300" dirty="0">
              <a:latin typeface="Arial"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3B0BB41F-C123-4170-98B3-C5BBED721CBD}" type="slidenum">
              <a:rPr lang="en-US" sz="1300">
                <a:latin typeface="Arial" charset="0"/>
              </a:rPr>
              <a:pPr/>
              <a:t>8</a:t>
            </a:fld>
            <a:endParaRPr lang="en-US" sz="1300" dirty="0">
              <a:latin typeface="Arial"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p:spPr>
        <p:txBody>
          <a:bodyPr/>
          <a:lstStyle/>
          <a:p>
            <a:pPr eaLnBrk="1" hangingPunct="1"/>
            <a:endParaRPr lang="en-US" smtClean="0">
              <a:latin typeface="Arial" charset="0"/>
            </a:endParaRPr>
          </a:p>
        </p:txBody>
      </p:sp>
      <p:sp>
        <p:nvSpPr>
          <p:cNvPr id="59396" name="Slide Number Placeholder 3"/>
          <p:cNvSpPr>
            <a:spLocks noGrp="1"/>
          </p:cNvSpPr>
          <p:nvPr>
            <p:ph type="sldNum" sz="quarter" idx="5"/>
          </p:nvPr>
        </p:nvSpPr>
        <p:spPr>
          <a:noFill/>
        </p:spPr>
        <p:txBody>
          <a:bodyPr/>
          <a:lstStyle>
            <a:lvl1pPr>
              <a:defRPr sz="2100">
                <a:solidFill>
                  <a:schemeClr val="tx1"/>
                </a:solidFill>
                <a:latin typeface="Tahoma" pitchFamily="34" charset="0"/>
              </a:defRPr>
            </a:lvl1pPr>
            <a:lvl2pPr marL="776531" indent="-298666">
              <a:defRPr sz="2100">
                <a:solidFill>
                  <a:schemeClr val="tx1"/>
                </a:solidFill>
                <a:latin typeface="Tahoma" pitchFamily="34" charset="0"/>
              </a:defRPr>
            </a:lvl2pPr>
            <a:lvl3pPr marL="1194664" indent="-238933">
              <a:defRPr sz="2100">
                <a:solidFill>
                  <a:schemeClr val="tx1"/>
                </a:solidFill>
                <a:latin typeface="Tahoma" pitchFamily="34" charset="0"/>
              </a:defRPr>
            </a:lvl3pPr>
            <a:lvl4pPr marL="1672529" indent="-238933">
              <a:defRPr sz="2100">
                <a:solidFill>
                  <a:schemeClr val="tx1"/>
                </a:solidFill>
                <a:latin typeface="Tahoma" pitchFamily="34" charset="0"/>
              </a:defRPr>
            </a:lvl4pPr>
            <a:lvl5pPr marL="2150394" indent="-238933">
              <a:defRPr sz="2100">
                <a:solidFill>
                  <a:schemeClr val="tx1"/>
                </a:solidFill>
                <a:latin typeface="Tahoma" pitchFamily="34" charset="0"/>
              </a:defRPr>
            </a:lvl5pPr>
            <a:lvl6pPr marL="2628260" indent="-238933" eaLnBrk="0" fontAlgn="base" hangingPunct="0">
              <a:spcBef>
                <a:spcPct val="0"/>
              </a:spcBef>
              <a:spcAft>
                <a:spcPct val="0"/>
              </a:spcAft>
              <a:defRPr sz="2100">
                <a:solidFill>
                  <a:schemeClr val="tx1"/>
                </a:solidFill>
                <a:latin typeface="Tahoma" pitchFamily="34" charset="0"/>
              </a:defRPr>
            </a:lvl6pPr>
            <a:lvl7pPr marL="3106125" indent="-238933" eaLnBrk="0" fontAlgn="base" hangingPunct="0">
              <a:spcBef>
                <a:spcPct val="0"/>
              </a:spcBef>
              <a:spcAft>
                <a:spcPct val="0"/>
              </a:spcAft>
              <a:defRPr sz="2100">
                <a:solidFill>
                  <a:schemeClr val="tx1"/>
                </a:solidFill>
                <a:latin typeface="Tahoma" pitchFamily="34" charset="0"/>
              </a:defRPr>
            </a:lvl7pPr>
            <a:lvl8pPr marL="3583991" indent="-238933" eaLnBrk="0" fontAlgn="base" hangingPunct="0">
              <a:spcBef>
                <a:spcPct val="0"/>
              </a:spcBef>
              <a:spcAft>
                <a:spcPct val="0"/>
              </a:spcAft>
              <a:defRPr sz="2100">
                <a:solidFill>
                  <a:schemeClr val="tx1"/>
                </a:solidFill>
                <a:latin typeface="Tahoma" pitchFamily="34" charset="0"/>
              </a:defRPr>
            </a:lvl8pPr>
            <a:lvl9pPr marL="4061856" indent="-238933" eaLnBrk="0" fontAlgn="base" hangingPunct="0">
              <a:spcBef>
                <a:spcPct val="0"/>
              </a:spcBef>
              <a:spcAft>
                <a:spcPct val="0"/>
              </a:spcAft>
              <a:defRPr sz="2100">
                <a:solidFill>
                  <a:schemeClr val="tx1"/>
                </a:solidFill>
                <a:latin typeface="Tahoma" pitchFamily="34" charset="0"/>
              </a:defRPr>
            </a:lvl9pPr>
          </a:lstStyle>
          <a:p>
            <a:fld id="{D9C2B55F-A152-4DEB-B98B-C9EB6BBFF8EE}" type="slidenum">
              <a:rPr lang="en-US" sz="1300">
                <a:latin typeface="Arial" charset="0"/>
              </a:rPr>
              <a:pPr/>
              <a:t>9</a:t>
            </a:fld>
            <a:endParaRPr lang="en-US" sz="1300" dirty="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pPr>
              <a:defRPr/>
            </a:pPr>
            <a:endParaRPr lang="en-US"/>
          </a:p>
        </p:txBody>
      </p:sp>
      <p:sp>
        <p:nvSpPr>
          <p:cNvPr id="17" name="Footer Placeholder 16"/>
          <p:cNvSpPr>
            <a:spLocks noGrp="1"/>
          </p:cNvSpPr>
          <p:nvPr>
            <p:ph type="ftr" sz="quarter" idx="11"/>
          </p:nvPr>
        </p:nvSpPr>
        <p:spPr/>
        <p:txBody>
          <a:bodyPr/>
          <a:lstStyle/>
          <a:p>
            <a:pPr>
              <a:defRPr/>
            </a:pPr>
            <a:endParaRPr lang="en-US"/>
          </a:p>
        </p:txBody>
      </p:sp>
      <p:sp>
        <p:nvSpPr>
          <p:cNvPr id="29" name="Slide Number Placeholder 28"/>
          <p:cNvSpPr>
            <a:spLocks noGrp="1"/>
          </p:cNvSpPr>
          <p:nvPr>
            <p:ph type="sldNum" sz="quarter" idx="12"/>
          </p:nvPr>
        </p:nvSpPr>
        <p:spPr/>
        <p:txBody>
          <a:bodyPr/>
          <a:lstStyle/>
          <a:p>
            <a:pPr>
              <a:defRPr/>
            </a:pPr>
            <a:fld id="{5A714626-8091-47C4-8C5A-8AAD997E66F9}" type="slidenum">
              <a:rPr lang="en-US" smtClean="0"/>
              <a:pPr>
                <a:defRPr/>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584137C-856E-4B6B-915D-DDA82D13DD5E}" type="slidenum">
              <a:rPr lang="en-US" smtClean="0"/>
              <a:pPr>
                <a:defRPr/>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F77C8F8-407D-473C-A5BB-2B76C207CD9D}" type="slidenum">
              <a:rPr lang="en-US" smtClean="0"/>
              <a:pPr>
                <a:defRPr/>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0447B30-4468-4AE5-B071-20A017C67F2C}" type="slidenum">
              <a:rPr lang="en-US" smtClean="0"/>
              <a:pPr>
                <a:defRPr/>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7924800" y="6416675"/>
            <a:ext cx="762000" cy="365125"/>
          </a:xfrm>
        </p:spPr>
        <p:txBody>
          <a:bodyPr/>
          <a:lstStyle/>
          <a:p>
            <a:pPr>
              <a:defRPr/>
            </a:pPr>
            <a:fld id="{B27FD3C4-EF1F-40BA-90F8-5FC0294D403C}"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185EC1C-980A-4AC9-A45E-4CB40A5FF50F}" type="slidenum">
              <a:rPr lang="en-US" smtClean="0"/>
              <a:pPr>
                <a:defRPr/>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F1924143-9ADB-4E07-AD1B-E32B23CB555A}" type="slidenum">
              <a:rPr lang="en-US" smtClean="0"/>
              <a:pPr>
                <a:defRPr/>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A05218B-4A02-4FDB-8F9D-C102565A07A4}" type="slidenum">
              <a:rPr lang="en-US" smtClean="0"/>
              <a:pPr>
                <a:defRPr/>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2DE04154-4A78-416B-8BFB-C822C0AA5371}" type="slidenum">
              <a:rPr lang="en-US" smtClean="0"/>
              <a:pPr>
                <a:defRPr/>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ABF0C1A-BFC2-4CAC-8068-F30D4136E72C}" type="slidenum">
              <a:rPr lang="en-US" smtClean="0"/>
              <a:pPr>
                <a:defRPr/>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D70684A-04A7-43B6-B6D4-AAA56037B1A5}" type="slidenum">
              <a:rPr lang="en-US" smtClean="0"/>
              <a:pPr>
                <a:defRPr/>
              </a:pPr>
              <a:t>‹#›</a:t>
            </a:fld>
            <a:endParaRPr lang="en-US"/>
          </a:p>
        </p:txBody>
      </p:sp>
    </p:spTree>
  </p:cSld>
  <p:clrMapOvr>
    <a:masterClrMapping/>
  </p:clrMapOvr>
  <p:transition>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E5884B7C-0076-4E47-ADCF-D95537C79215}"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p:fade thruBlk="1"/>
  </p:transition>
  <p:timing>
    <p:tnLst>
      <p:par>
        <p:cTn id="1" dur="indefinite" restart="never" nodeType="tmRoot"/>
      </p:par>
    </p:tnLst>
  </p:timing>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rrosionawreness.com/"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EC61C13A-78FA-40BD-BDD5-4A9657C850BD}" type="slidenum">
              <a:rPr lang="en-US"/>
              <a:pPr>
                <a:defRPr/>
              </a:pPr>
              <a:t>1</a:t>
            </a:fld>
            <a:endParaRPr lang="en-US"/>
          </a:p>
        </p:txBody>
      </p:sp>
      <p:sp>
        <p:nvSpPr>
          <p:cNvPr id="3075" name="Rectangle 2"/>
          <p:cNvSpPr>
            <a:spLocks noChangeArrowheads="1"/>
          </p:cNvSpPr>
          <p:nvPr/>
        </p:nvSpPr>
        <p:spPr bwMode="auto">
          <a:xfrm>
            <a:off x="609600" y="152400"/>
            <a:ext cx="8023225" cy="2062163"/>
          </a:xfrm>
          <a:prstGeom prst="rect">
            <a:avLst/>
          </a:prstGeom>
          <a:noFill/>
          <a:ln>
            <a:noFill/>
          </a:ln>
          <a:effectLst>
            <a:outerShdw dist="56796" dir="1593903" algn="ctr" rotWithShape="0">
              <a:schemeClr val="bg2">
                <a:alpha val="50000"/>
              </a:scheme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spAutoFit/>
          </a:bodyPr>
          <a:lstStyle/>
          <a:p>
            <a:pPr algn="ctr"/>
            <a:endParaRPr lang="en-US" sz="3200" b="1" dirty="0">
              <a:solidFill>
                <a:srgbClr val="FFFF00"/>
              </a:solidFill>
            </a:endParaRPr>
          </a:p>
          <a:p>
            <a:pPr algn="ctr"/>
            <a:r>
              <a:rPr lang="en-US" sz="3200" b="1" dirty="0">
                <a:solidFill>
                  <a:srgbClr val="FFFF00"/>
                </a:solidFill>
              </a:rPr>
              <a:t>Metallic Corrosion Control measures: </a:t>
            </a:r>
          </a:p>
          <a:p>
            <a:pPr algn="ctr"/>
            <a:r>
              <a:rPr lang="en-US" sz="3200" b="1" dirty="0">
                <a:solidFill>
                  <a:srgbClr val="FFFF00"/>
                </a:solidFill>
              </a:rPr>
              <a:t>A glance to overcome the corrosion problem</a:t>
            </a:r>
          </a:p>
        </p:txBody>
      </p:sp>
      <p:sp>
        <p:nvSpPr>
          <p:cNvPr id="2" name="Rectangle 1"/>
          <p:cNvSpPr/>
          <p:nvPr/>
        </p:nvSpPr>
        <p:spPr>
          <a:xfrm>
            <a:off x="457200" y="2667000"/>
            <a:ext cx="8382000" cy="3877985"/>
          </a:xfrm>
          <a:prstGeom prst="rect">
            <a:avLst/>
          </a:prstGeom>
        </p:spPr>
        <p:txBody>
          <a:bodyPr>
            <a:spAutoFit/>
          </a:bodyPr>
          <a:lstStyle/>
          <a:p>
            <a:pPr algn="ctr" eaLnBrk="1" fontAlgn="auto" hangingPunct="1">
              <a:spcBef>
                <a:spcPts val="0"/>
              </a:spcBef>
              <a:spcAft>
                <a:spcPts val="0"/>
              </a:spcAft>
              <a:defRPr/>
            </a:pPr>
            <a:r>
              <a:rPr lang="en-US" sz="2800" b="1" kern="0" dirty="0">
                <a:solidFill>
                  <a:srgbClr val="FFFF00"/>
                </a:solidFill>
                <a:effectLst>
                  <a:outerShdw blurRad="38100" dist="38100" dir="2700000" algn="tl">
                    <a:srgbClr val="000000">
                      <a:alpha val="43137"/>
                    </a:srgbClr>
                  </a:outerShdw>
                </a:effectLst>
                <a:latin typeface="Arial"/>
              </a:rPr>
              <a:t>Dr G H Thanki</a:t>
            </a:r>
          </a:p>
          <a:p>
            <a:pPr algn="ctr" eaLnBrk="1" fontAlgn="auto" hangingPunct="1">
              <a:spcBef>
                <a:spcPts val="0"/>
              </a:spcBef>
              <a:spcAft>
                <a:spcPts val="0"/>
              </a:spcAft>
              <a:defRPr/>
            </a:pPr>
            <a:r>
              <a:rPr lang="en-US" sz="1800" b="1" kern="0" dirty="0">
                <a:solidFill>
                  <a:prstClr val="white"/>
                </a:solidFill>
                <a:effectLst>
                  <a:outerShdw blurRad="38100" dist="38100" dir="2700000" algn="tl">
                    <a:srgbClr val="000000">
                      <a:alpha val="43137"/>
                    </a:srgbClr>
                  </a:outerShdw>
                </a:effectLst>
                <a:latin typeface="Arial"/>
              </a:rPr>
              <a:t>Director &amp; Principal Consultant</a:t>
            </a:r>
          </a:p>
          <a:p>
            <a:pPr algn="ctr" eaLnBrk="1" fontAlgn="auto" hangingPunct="1">
              <a:spcBef>
                <a:spcPts val="0"/>
              </a:spcBef>
              <a:spcAft>
                <a:spcPts val="0"/>
              </a:spcAft>
              <a:defRPr/>
            </a:pPr>
            <a:r>
              <a:rPr lang="en-US" sz="1800" kern="0" dirty="0">
                <a:solidFill>
                  <a:srgbClr val="FFC000"/>
                </a:solidFill>
                <a:effectLst>
                  <a:outerShdw blurRad="38100" dist="38100" dir="2700000" algn="tl">
                    <a:srgbClr val="000000">
                      <a:alpha val="43137"/>
                    </a:srgbClr>
                  </a:outerShdw>
                </a:effectLst>
                <a:latin typeface="Arial"/>
              </a:rPr>
              <a:t>Corrosion Control &amp; Monitoring Consultancy</a:t>
            </a:r>
          </a:p>
          <a:p>
            <a:pPr algn="ctr" eaLnBrk="1" fontAlgn="auto" hangingPunct="1">
              <a:spcBef>
                <a:spcPts val="0"/>
              </a:spcBef>
              <a:spcAft>
                <a:spcPts val="0"/>
              </a:spcAft>
              <a:defRPr/>
            </a:pPr>
            <a:r>
              <a:rPr lang="en-US" sz="1800" kern="0" dirty="0">
                <a:solidFill>
                  <a:srgbClr val="FFC000"/>
                </a:solidFill>
                <a:effectLst>
                  <a:outerShdw blurRad="38100" dist="38100" dir="2700000" algn="tl">
                    <a:srgbClr val="000000">
                      <a:alpha val="43137"/>
                    </a:srgbClr>
                  </a:outerShdw>
                </a:effectLst>
                <a:latin typeface="Arial"/>
              </a:rPr>
              <a:t>Vadodara</a:t>
            </a:r>
          </a:p>
          <a:p>
            <a:pPr algn="ctr" eaLnBrk="1" fontAlgn="auto" hangingPunct="1">
              <a:spcBef>
                <a:spcPts val="0"/>
              </a:spcBef>
              <a:spcAft>
                <a:spcPts val="0"/>
              </a:spcAft>
              <a:defRPr/>
            </a:pPr>
            <a:r>
              <a:rPr lang="en-US" sz="1800" b="1" kern="0" dirty="0" smtClean="0">
                <a:solidFill>
                  <a:sysClr val="windowText" lastClr="000000"/>
                </a:solidFill>
                <a:latin typeface="Arial"/>
                <a:hlinkClick r:id="rId3"/>
              </a:rPr>
              <a:t>www.corrosionawreness.com</a:t>
            </a:r>
            <a:endParaRPr lang="en-US" sz="1800" b="1" kern="0" dirty="0">
              <a:solidFill>
                <a:sysClr val="windowText" lastClr="000000"/>
              </a:solidFill>
              <a:latin typeface="Arial"/>
            </a:endParaRPr>
          </a:p>
          <a:p>
            <a:pPr algn="ctr" eaLnBrk="1" fontAlgn="auto" hangingPunct="1">
              <a:spcBef>
                <a:spcPts val="0"/>
              </a:spcBef>
              <a:spcAft>
                <a:spcPts val="0"/>
              </a:spcAft>
              <a:defRPr/>
            </a:pPr>
            <a:endParaRPr lang="en-US" sz="1800" kern="0" dirty="0">
              <a:solidFill>
                <a:sysClr val="windowText" lastClr="000000"/>
              </a:solidFill>
              <a:latin typeface="Arial"/>
            </a:endParaRPr>
          </a:p>
          <a:p>
            <a:pPr algn="ctr" eaLnBrk="1" fontAlgn="auto" hangingPunct="1">
              <a:spcBef>
                <a:spcPts val="0"/>
              </a:spcBef>
              <a:spcAft>
                <a:spcPts val="0"/>
              </a:spcAft>
              <a:defRPr/>
            </a:pPr>
            <a:r>
              <a:rPr lang="en-US" sz="1600" b="1" kern="0" dirty="0">
                <a:solidFill>
                  <a:srgbClr val="94147C">
                    <a:lumMod val="40000"/>
                    <a:lumOff val="60000"/>
                  </a:srgbClr>
                </a:solidFill>
                <a:effectLst>
                  <a:outerShdw blurRad="38100" dist="38100" dir="2700000" algn="tl">
                    <a:srgbClr val="000000">
                      <a:alpha val="43137"/>
                    </a:srgbClr>
                  </a:outerShdw>
                </a:effectLst>
                <a:latin typeface="Arial"/>
              </a:rPr>
              <a:t>Lecture delivered as course leader </a:t>
            </a:r>
          </a:p>
          <a:p>
            <a:pPr algn="ctr" eaLnBrk="1" fontAlgn="auto" hangingPunct="1">
              <a:spcBef>
                <a:spcPts val="0"/>
              </a:spcBef>
              <a:spcAft>
                <a:spcPts val="0"/>
              </a:spcAft>
              <a:defRPr/>
            </a:pPr>
            <a:r>
              <a:rPr lang="en-US" sz="1600" b="1" kern="0" dirty="0">
                <a:solidFill>
                  <a:srgbClr val="94147C">
                    <a:lumMod val="40000"/>
                    <a:lumOff val="60000"/>
                  </a:srgbClr>
                </a:solidFill>
                <a:effectLst>
                  <a:outerShdw blurRad="38100" dist="38100" dir="2700000" algn="tl">
                    <a:srgbClr val="000000">
                      <a:alpha val="43137"/>
                    </a:srgbClr>
                  </a:outerShdw>
                </a:effectLst>
                <a:latin typeface="Arial"/>
              </a:rPr>
              <a:t>During Two day Programme on </a:t>
            </a:r>
          </a:p>
          <a:p>
            <a:pPr algn="ctr" eaLnBrk="1" fontAlgn="auto" hangingPunct="1">
              <a:spcBef>
                <a:spcPts val="0"/>
              </a:spcBef>
              <a:spcAft>
                <a:spcPts val="0"/>
              </a:spcAft>
              <a:defRPr/>
            </a:pPr>
            <a:endParaRPr lang="en-US" sz="1600" b="1" kern="0" dirty="0" smtClean="0">
              <a:solidFill>
                <a:srgbClr val="FF8600"/>
              </a:solidFill>
              <a:effectLst>
                <a:outerShdw blurRad="38100" dist="38100" dir="2700000" algn="tl">
                  <a:srgbClr val="000000">
                    <a:alpha val="43137"/>
                  </a:srgbClr>
                </a:outerShdw>
              </a:effectLst>
              <a:latin typeface="Arial"/>
            </a:endParaRPr>
          </a:p>
          <a:p>
            <a:pPr algn="ctr" eaLnBrk="1" fontAlgn="auto" hangingPunct="1">
              <a:spcBef>
                <a:spcPts val="0"/>
              </a:spcBef>
              <a:spcAft>
                <a:spcPts val="0"/>
              </a:spcAft>
              <a:defRPr/>
            </a:pPr>
            <a:r>
              <a:rPr lang="en-US" sz="1600" b="1" kern="0" dirty="0" smtClean="0">
                <a:solidFill>
                  <a:srgbClr val="FF8600"/>
                </a:solidFill>
                <a:effectLst>
                  <a:outerShdw blurRad="38100" dist="38100" dir="2700000" algn="tl">
                    <a:srgbClr val="000000">
                      <a:alpha val="43137"/>
                    </a:srgbClr>
                  </a:outerShdw>
                </a:effectLst>
                <a:latin typeface="Arial"/>
              </a:rPr>
              <a:t>“</a:t>
            </a:r>
            <a:r>
              <a:rPr lang="en-US" sz="1600" b="1" kern="0" dirty="0">
                <a:solidFill>
                  <a:srgbClr val="FF8600"/>
                </a:solidFill>
                <a:effectLst>
                  <a:outerShdw blurRad="38100" dist="38100" dir="2700000" algn="tl">
                    <a:srgbClr val="000000">
                      <a:alpha val="43137"/>
                    </a:srgbClr>
                  </a:outerShdw>
                </a:effectLst>
                <a:latin typeface="Arial"/>
              </a:rPr>
              <a:t>Advanced Corrosion Management 2014”  </a:t>
            </a:r>
          </a:p>
          <a:p>
            <a:pPr algn="ctr" eaLnBrk="1" fontAlgn="auto" hangingPunct="1">
              <a:spcBef>
                <a:spcPts val="0"/>
              </a:spcBef>
              <a:spcAft>
                <a:spcPts val="0"/>
              </a:spcAft>
              <a:defRPr/>
            </a:pPr>
            <a:r>
              <a:rPr lang="en-US" sz="1600" b="1" kern="0" dirty="0">
                <a:solidFill>
                  <a:srgbClr val="94147C">
                    <a:lumMod val="40000"/>
                    <a:lumOff val="60000"/>
                  </a:srgbClr>
                </a:solidFill>
                <a:effectLst>
                  <a:outerShdw blurRad="38100" dist="38100" dir="2700000" algn="tl">
                    <a:srgbClr val="000000">
                      <a:alpha val="43137"/>
                    </a:srgbClr>
                  </a:outerShdw>
                </a:effectLst>
                <a:latin typeface="Arial"/>
              </a:rPr>
              <a:t>Mumbai on 30th &amp; 31st   Jan 2014</a:t>
            </a:r>
          </a:p>
          <a:p>
            <a:pPr algn="ctr" eaLnBrk="1" fontAlgn="auto" hangingPunct="1">
              <a:spcBef>
                <a:spcPts val="0"/>
              </a:spcBef>
              <a:spcAft>
                <a:spcPts val="0"/>
              </a:spcAft>
              <a:defRPr/>
            </a:pPr>
            <a:endParaRPr lang="en-US" sz="1600" b="1" kern="0" dirty="0" smtClean="0">
              <a:solidFill>
                <a:prstClr val="white"/>
              </a:solidFill>
              <a:effectLst>
                <a:outerShdw blurRad="38100" dist="38100" dir="2700000" algn="tl">
                  <a:srgbClr val="000000">
                    <a:alpha val="43137"/>
                  </a:srgbClr>
                </a:outerShdw>
              </a:effectLst>
              <a:latin typeface="Arial"/>
            </a:endParaRPr>
          </a:p>
          <a:p>
            <a:pPr algn="ctr" eaLnBrk="1" fontAlgn="auto" hangingPunct="1">
              <a:spcBef>
                <a:spcPts val="0"/>
              </a:spcBef>
              <a:spcAft>
                <a:spcPts val="0"/>
              </a:spcAft>
              <a:defRPr/>
            </a:pPr>
            <a:r>
              <a:rPr lang="en-US" sz="1600" b="1" kern="0" dirty="0" smtClean="0">
                <a:solidFill>
                  <a:prstClr val="white"/>
                </a:solidFill>
                <a:effectLst>
                  <a:outerShdw blurRad="38100" dist="38100" dir="2700000" algn="tl">
                    <a:srgbClr val="000000">
                      <a:alpha val="43137"/>
                    </a:srgbClr>
                  </a:outerShdw>
                </a:effectLst>
                <a:latin typeface="Arial"/>
              </a:rPr>
              <a:t>Organized </a:t>
            </a:r>
            <a:r>
              <a:rPr lang="en-US" sz="1600" b="1" kern="0" dirty="0">
                <a:solidFill>
                  <a:prstClr val="white"/>
                </a:solidFill>
                <a:effectLst>
                  <a:outerShdw blurRad="38100" dist="38100" dir="2700000" algn="tl">
                    <a:srgbClr val="000000">
                      <a:alpha val="43137"/>
                    </a:srgbClr>
                  </a:outerShdw>
                </a:effectLst>
                <a:latin typeface="Arial"/>
              </a:rPr>
              <a:t>by </a:t>
            </a:r>
          </a:p>
          <a:p>
            <a:pPr algn="ctr" eaLnBrk="1" fontAlgn="auto" hangingPunct="1">
              <a:spcBef>
                <a:spcPts val="0"/>
              </a:spcBef>
              <a:spcAft>
                <a:spcPts val="0"/>
              </a:spcAft>
              <a:defRPr/>
            </a:pPr>
            <a:r>
              <a:rPr lang="en-US" sz="1600" b="1" kern="0" dirty="0">
                <a:solidFill>
                  <a:srgbClr val="94147C">
                    <a:lumMod val="40000"/>
                    <a:lumOff val="60000"/>
                  </a:srgbClr>
                </a:solidFill>
                <a:effectLst>
                  <a:outerShdw blurRad="38100" dist="38100" dir="2700000" algn="tl">
                    <a:srgbClr val="000000">
                      <a:alpha val="43137"/>
                    </a:srgbClr>
                  </a:outerShdw>
                </a:effectLst>
                <a:latin typeface="Arial"/>
              </a:rPr>
              <a:t>Indian Knowledge Center</a:t>
            </a: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7784C132-008D-4685-8FC8-AC5EB5C48BD8}" type="slidenum">
              <a:rPr lang="en-US"/>
              <a:pPr>
                <a:defRPr/>
              </a:pPr>
              <a:t>10</a:t>
            </a:fld>
            <a:endParaRPr lang="en-US"/>
          </a:p>
        </p:txBody>
      </p:sp>
      <p:sp>
        <p:nvSpPr>
          <p:cNvPr id="90114" name="Rectangle 2"/>
          <p:cNvSpPr>
            <a:spLocks noChangeArrowheads="1"/>
          </p:cNvSpPr>
          <p:nvPr/>
        </p:nvSpPr>
        <p:spPr bwMode="auto">
          <a:xfrm>
            <a:off x="304800" y="274638"/>
            <a:ext cx="8686800" cy="6248400"/>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STAINLESS STEELS</a:t>
            </a:r>
          </a:p>
          <a:p>
            <a:pPr>
              <a:defRPr/>
            </a:pPr>
            <a:r>
              <a:rPr lang="en-US" sz="2800" dirty="0">
                <a:solidFill>
                  <a:srgbClr val="FFFF00"/>
                </a:solidFill>
              </a:rPr>
              <a:t>There are three main types: the martensitic and </a:t>
            </a:r>
            <a:r>
              <a:rPr lang="en-US" sz="2800" dirty="0" err="1">
                <a:solidFill>
                  <a:srgbClr val="FFFF00"/>
                </a:solidFill>
              </a:rPr>
              <a:t>ferritic</a:t>
            </a:r>
            <a:r>
              <a:rPr lang="en-US" sz="2800" dirty="0">
                <a:solidFill>
                  <a:srgbClr val="FFFF00"/>
                </a:solidFill>
              </a:rPr>
              <a:t> grades containing 11-18% chromium, and the austenitic grades containing basically about 17-26% chromium and 8-22% nickel. </a:t>
            </a:r>
          </a:p>
          <a:p>
            <a:pPr>
              <a:defRPr/>
            </a:pPr>
            <a:r>
              <a:rPr lang="en-US" sz="2800" dirty="0">
                <a:solidFill>
                  <a:srgbClr val="FFFFFF"/>
                </a:solidFill>
              </a:rPr>
              <a:t>The highest general corrosion-resistance is obtained with the austenitic grades. The stainless steels are best used under fully aerated or </a:t>
            </a:r>
            <a:r>
              <a:rPr lang="en-US" sz="2800" dirty="0" err="1">
                <a:solidFill>
                  <a:srgbClr val="FFFFFF"/>
                </a:solidFill>
              </a:rPr>
              <a:t>oxidising</a:t>
            </a:r>
            <a:r>
              <a:rPr lang="en-US" sz="2800" dirty="0">
                <a:solidFill>
                  <a:srgbClr val="FFFFFF"/>
                </a:solidFill>
              </a:rPr>
              <a:t> conditions to ensure maintenance of their protective surface film. </a:t>
            </a:r>
          </a:p>
          <a:p>
            <a:pPr>
              <a:defRPr/>
            </a:pPr>
            <a:r>
              <a:rPr lang="en-US" sz="2400" dirty="0">
                <a:solidFill>
                  <a:srgbClr val="FFFF00"/>
                </a:solidFill>
              </a:rPr>
              <a:t>They are subject to pitting, crevice corrosion and stress corrosion in certain environments. They are resistant to atmospheric corrosion, nitric acid, some concentrations of </a:t>
            </a:r>
            <a:r>
              <a:rPr lang="en-US" sz="2400" dirty="0" err="1">
                <a:solidFill>
                  <a:srgbClr val="FFFF00"/>
                </a:solidFill>
              </a:rPr>
              <a:t>sulphuric</a:t>
            </a:r>
            <a:r>
              <a:rPr lang="en-US" sz="2400" dirty="0">
                <a:solidFill>
                  <a:srgbClr val="FFFF00"/>
                </a:solidFill>
              </a:rPr>
              <a:t> acid, many organic acids, and, under certain conditions, </a:t>
            </a:r>
            <a:r>
              <a:rPr lang="en-US" sz="2400" dirty="0" err="1">
                <a:solidFill>
                  <a:srgbClr val="FFFF00"/>
                </a:solidFill>
              </a:rPr>
              <a:t>sulphurous</a:t>
            </a:r>
            <a:r>
              <a:rPr lang="en-US" sz="2400" dirty="0">
                <a:solidFill>
                  <a:srgbClr val="FFFF00"/>
                </a:solidFill>
              </a:rPr>
              <a:t> acid and alkalis.</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0114">
                                            <p:txEl>
                                              <p:pRg st="0" end="0"/>
                                            </p:txEl>
                                          </p:spTgt>
                                        </p:tgtEl>
                                        <p:attrNameLst>
                                          <p:attrName>style.visibility</p:attrName>
                                        </p:attrNameLst>
                                      </p:cBhvr>
                                      <p:to>
                                        <p:strVal val="visible"/>
                                      </p:to>
                                    </p:set>
                                    <p:animEffect transition="in" filter="fade">
                                      <p:cBhvr>
                                        <p:cTn id="7" dur="500"/>
                                        <p:tgtEl>
                                          <p:spTgt spid="9011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0114">
                                            <p:txEl>
                                              <p:pRg st="1" end="1"/>
                                            </p:txEl>
                                          </p:spTgt>
                                        </p:tgtEl>
                                        <p:attrNameLst>
                                          <p:attrName>style.visibility</p:attrName>
                                        </p:attrNameLst>
                                      </p:cBhvr>
                                      <p:to>
                                        <p:strVal val="visible"/>
                                      </p:to>
                                    </p:set>
                                    <p:animEffect transition="in" filter="fade">
                                      <p:cBhvr>
                                        <p:cTn id="12" dur="500"/>
                                        <p:tgtEl>
                                          <p:spTgt spid="9011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0114">
                                            <p:txEl>
                                              <p:pRg st="2" end="2"/>
                                            </p:txEl>
                                          </p:spTgt>
                                        </p:tgtEl>
                                        <p:attrNameLst>
                                          <p:attrName>style.visibility</p:attrName>
                                        </p:attrNameLst>
                                      </p:cBhvr>
                                      <p:to>
                                        <p:strVal val="visible"/>
                                      </p:to>
                                    </p:set>
                                    <p:animEffect transition="in" filter="fade">
                                      <p:cBhvr>
                                        <p:cTn id="17" dur="500"/>
                                        <p:tgtEl>
                                          <p:spTgt spid="9011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0114">
                                            <p:txEl>
                                              <p:pRg st="3" end="3"/>
                                            </p:txEl>
                                          </p:spTgt>
                                        </p:tgtEl>
                                        <p:attrNameLst>
                                          <p:attrName>style.visibility</p:attrName>
                                        </p:attrNameLst>
                                      </p:cBhvr>
                                      <p:to>
                                        <p:strVal val="visible"/>
                                      </p:to>
                                    </p:set>
                                    <p:animEffect transition="in" filter="fade">
                                      <p:cBhvr>
                                        <p:cTn id="22" dur="500"/>
                                        <p:tgtEl>
                                          <p:spTgt spid="901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4"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7CE15991-7502-4694-AB74-5C59D0641171}" type="slidenum">
              <a:rPr lang="en-US"/>
              <a:pPr>
                <a:defRPr/>
              </a:pPr>
              <a:t>11</a:t>
            </a:fld>
            <a:endParaRPr lang="en-US"/>
          </a:p>
        </p:txBody>
      </p:sp>
      <p:sp>
        <p:nvSpPr>
          <p:cNvPr id="92162" name="Rectangle 2"/>
          <p:cNvSpPr>
            <a:spLocks noChangeArrowheads="1"/>
          </p:cNvSpPr>
          <p:nvPr/>
        </p:nvSpPr>
        <p:spPr bwMode="auto">
          <a:xfrm>
            <a:off x="498475" y="552450"/>
            <a:ext cx="8153400" cy="5692775"/>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COPPER ALLOYS</a:t>
            </a:r>
          </a:p>
          <a:p>
            <a:pPr algn="ctr">
              <a:defRPr/>
            </a:pPr>
            <a:endParaRPr lang="en-US" sz="2800" b="1" dirty="0">
              <a:solidFill>
                <a:srgbClr val="FF3399"/>
              </a:solidFill>
              <a:effectLst>
                <a:outerShdw blurRad="38100" dist="38100" dir="2700000" algn="tl">
                  <a:srgbClr val="FFFFFF"/>
                </a:outerShdw>
              </a:effectLst>
            </a:endParaRPr>
          </a:p>
          <a:p>
            <a:pPr>
              <a:defRPr/>
            </a:pPr>
            <a:r>
              <a:rPr lang="en-US" sz="2800" dirty="0">
                <a:solidFill>
                  <a:srgbClr val="FFFF00"/>
                </a:solidFill>
              </a:rPr>
              <a:t>Copper resists seawater, hot and cold freshwater, de-aerated non-</a:t>
            </a:r>
            <a:r>
              <a:rPr lang="en-US" sz="2800" dirty="0" err="1">
                <a:solidFill>
                  <a:srgbClr val="FFFF00"/>
                </a:solidFill>
              </a:rPr>
              <a:t>oxidising</a:t>
            </a:r>
            <a:r>
              <a:rPr lang="en-US" sz="2800" dirty="0">
                <a:solidFill>
                  <a:srgbClr val="FFFF00"/>
                </a:solidFill>
              </a:rPr>
              <a:t> acids and atmospheric attack. </a:t>
            </a:r>
          </a:p>
          <a:p>
            <a:pPr>
              <a:defRPr/>
            </a:pPr>
            <a:r>
              <a:rPr lang="en-US" sz="2800" dirty="0">
                <a:solidFill>
                  <a:srgbClr val="FFFFFF"/>
                </a:solidFill>
              </a:rPr>
              <a:t>Certain alloying additions improve its mechanical and physical properties and also its corrosion-resistance. </a:t>
            </a:r>
          </a:p>
          <a:p>
            <a:pPr>
              <a:defRPr/>
            </a:pPr>
            <a:r>
              <a:rPr lang="en-US" sz="2800" dirty="0">
                <a:solidFill>
                  <a:srgbClr val="FFFF00"/>
                </a:solidFill>
              </a:rPr>
              <a:t>Hence the use, for example, of </a:t>
            </a:r>
            <a:r>
              <a:rPr lang="en-US" sz="2800" dirty="0" err="1">
                <a:solidFill>
                  <a:srgbClr val="FFFF00"/>
                </a:solidFill>
              </a:rPr>
              <a:t>aluminium</a:t>
            </a:r>
            <a:r>
              <a:rPr lang="en-US" sz="2800" dirty="0">
                <a:solidFill>
                  <a:srgbClr val="FFFF00"/>
                </a:solidFill>
              </a:rPr>
              <a:t> brass and the </a:t>
            </a:r>
            <a:r>
              <a:rPr lang="en-US" sz="2800" dirty="0" err="1">
                <a:solidFill>
                  <a:srgbClr val="FFFF00"/>
                </a:solidFill>
              </a:rPr>
              <a:t>cupro</a:t>
            </a:r>
            <a:r>
              <a:rPr lang="en-US" sz="2800" dirty="0">
                <a:solidFill>
                  <a:srgbClr val="FFFF00"/>
                </a:solidFill>
              </a:rPr>
              <a:t>-nickels as condenser-tube alloys, and of the </a:t>
            </a:r>
            <a:r>
              <a:rPr lang="en-US" sz="2800" dirty="0" err="1">
                <a:solidFill>
                  <a:srgbClr val="FFFF00"/>
                </a:solidFill>
              </a:rPr>
              <a:t>aluminium</a:t>
            </a:r>
            <a:r>
              <a:rPr lang="en-US" sz="2800" dirty="0">
                <a:solidFill>
                  <a:srgbClr val="FFFF00"/>
                </a:solidFill>
              </a:rPr>
              <a:t> bronzes for such applications as pump bodies pickling cradles and ships' propellers.</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2162">
                                            <p:txEl>
                                              <p:pRg st="0" end="0"/>
                                            </p:txEl>
                                          </p:spTgt>
                                        </p:tgtEl>
                                        <p:attrNameLst>
                                          <p:attrName>style.visibility</p:attrName>
                                        </p:attrNameLst>
                                      </p:cBhvr>
                                      <p:to>
                                        <p:strVal val="visible"/>
                                      </p:to>
                                    </p:set>
                                    <p:animEffect transition="in" filter="fade">
                                      <p:cBhvr>
                                        <p:cTn id="7" dur="500"/>
                                        <p:tgtEl>
                                          <p:spTgt spid="9216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2162">
                                            <p:txEl>
                                              <p:pRg st="2" end="2"/>
                                            </p:txEl>
                                          </p:spTgt>
                                        </p:tgtEl>
                                        <p:attrNameLst>
                                          <p:attrName>style.visibility</p:attrName>
                                        </p:attrNameLst>
                                      </p:cBhvr>
                                      <p:to>
                                        <p:strVal val="visible"/>
                                      </p:to>
                                    </p:set>
                                    <p:animEffect transition="in" filter="fade">
                                      <p:cBhvr>
                                        <p:cTn id="12" dur="500"/>
                                        <p:tgtEl>
                                          <p:spTgt spid="9216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2162">
                                            <p:txEl>
                                              <p:pRg st="3" end="3"/>
                                            </p:txEl>
                                          </p:spTgt>
                                        </p:tgtEl>
                                        <p:attrNameLst>
                                          <p:attrName>style.visibility</p:attrName>
                                        </p:attrNameLst>
                                      </p:cBhvr>
                                      <p:to>
                                        <p:strVal val="visible"/>
                                      </p:to>
                                    </p:set>
                                    <p:animEffect transition="in" filter="fade">
                                      <p:cBhvr>
                                        <p:cTn id="17" dur="500"/>
                                        <p:tgtEl>
                                          <p:spTgt spid="92162">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2162">
                                            <p:txEl>
                                              <p:pRg st="4" end="4"/>
                                            </p:txEl>
                                          </p:spTgt>
                                        </p:tgtEl>
                                        <p:attrNameLst>
                                          <p:attrName>style.visibility</p:attrName>
                                        </p:attrNameLst>
                                      </p:cBhvr>
                                      <p:to>
                                        <p:strVal val="visible"/>
                                      </p:to>
                                    </p:set>
                                    <p:animEffect transition="in" filter="fade">
                                      <p:cBhvr>
                                        <p:cTn id="22" dur="500"/>
                                        <p:tgtEl>
                                          <p:spTgt spid="9216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89F07F87-5E22-4B16-8788-223D473EA21E}" type="slidenum">
              <a:rPr lang="en-US"/>
              <a:pPr>
                <a:defRPr/>
              </a:pPr>
              <a:t>12</a:t>
            </a:fld>
            <a:endParaRPr lang="en-US"/>
          </a:p>
        </p:txBody>
      </p:sp>
      <p:sp>
        <p:nvSpPr>
          <p:cNvPr id="94210" name="Rectangle 2"/>
          <p:cNvSpPr>
            <a:spLocks noChangeArrowheads="1"/>
          </p:cNvSpPr>
          <p:nvPr/>
        </p:nvSpPr>
        <p:spPr bwMode="auto">
          <a:xfrm>
            <a:off x="498475" y="152400"/>
            <a:ext cx="8153400" cy="6492875"/>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ALUMINIUM ALLOYS</a:t>
            </a:r>
          </a:p>
          <a:p>
            <a:pPr algn="ctr">
              <a:defRPr/>
            </a:pPr>
            <a:endParaRPr lang="en-US" sz="2800" b="1" dirty="0">
              <a:effectLst>
                <a:outerShdw blurRad="38100" dist="38100" dir="2700000" algn="tl">
                  <a:srgbClr val="010199"/>
                </a:outerShdw>
              </a:effectLst>
            </a:endParaRPr>
          </a:p>
          <a:p>
            <a:pPr>
              <a:defRPr/>
            </a:pPr>
            <a:r>
              <a:rPr lang="en-US" sz="2400" dirty="0" err="1">
                <a:solidFill>
                  <a:srgbClr val="FFFFFF"/>
                </a:solidFill>
              </a:rPr>
              <a:t>Aluminium</a:t>
            </a:r>
            <a:r>
              <a:rPr lang="en-US" sz="2400" dirty="0">
                <a:solidFill>
                  <a:srgbClr val="FFFFFF"/>
                </a:solidFill>
              </a:rPr>
              <a:t> offers good resistance to atmospheric corrosion and to many other corrosive media (e.g., acetic acid, nitric acid, fatty acids, </a:t>
            </a:r>
            <a:r>
              <a:rPr lang="en-US" sz="2400" dirty="0" err="1">
                <a:solidFill>
                  <a:srgbClr val="FFFFFF"/>
                </a:solidFill>
              </a:rPr>
              <a:t>sulphur</a:t>
            </a:r>
            <a:r>
              <a:rPr lang="en-US" sz="2400" dirty="0">
                <a:solidFill>
                  <a:srgbClr val="FFFFFF"/>
                </a:solidFill>
              </a:rPr>
              <a:t> and </a:t>
            </a:r>
            <a:r>
              <a:rPr lang="en-US" sz="2400" dirty="0" err="1">
                <a:solidFill>
                  <a:srgbClr val="FFFFFF"/>
                </a:solidFill>
              </a:rPr>
              <a:t>sulphurous</a:t>
            </a:r>
            <a:r>
              <a:rPr lang="en-US" sz="2400" dirty="0">
                <a:solidFill>
                  <a:srgbClr val="FFFFFF"/>
                </a:solidFill>
              </a:rPr>
              <a:t> atmospheres). </a:t>
            </a:r>
          </a:p>
          <a:p>
            <a:pPr>
              <a:defRPr/>
            </a:pPr>
            <a:endParaRPr lang="en-US" sz="2400" dirty="0">
              <a:solidFill>
                <a:srgbClr val="FFFFFF"/>
              </a:solidFill>
            </a:endParaRPr>
          </a:p>
          <a:p>
            <a:pPr>
              <a:defRPr/>
            </a:pPr>
            <a:r>
              <a:rPr lang="en-US" sz="2400" dirty="0">
                <a:solidFill>
                  <a:srgbClr val="FFFF00"/>
                </a:solidFill>
              </a:rPr>
              <a:t>It is alloyed with small amounts of other metals mainly to obtain better mechanical and physical properties. </a:t>
            </a:r>
          </a:p>
          <a:p>
            <a:pPr>
              <a:defRPr/>
            </a:pPr>
            <a:endParaRPr lang="en-US" sz="2400" dirty="0">
              <a:solidFill>
                <a:srgbClr val="FFFF00"/>
              </a:solidFill>
            </a:endParaRPr>
          </a:p>
          <a:p>
            <a:pPr>
              <a:defRPr/>
            </a:pPr>
            <a:r>
              <a:rPr lang="en-US" sz="2400" dirty="0">
                <a:solidFill>
                  <a:srgbClr val="FFFFFF"/>
                </a:solidFill>
              </a:rPr>
              <a:t>The </a:t>
            </a:r>
            <a:r>
              <a:rPr lang="en-US" sz="2400" dirty="0" err="1">
                <a:solidFill>
                  <a:srgbClr val="FFFFFF"/>
                </a:solidFill>
              </a:rPr>
              <a:t>aluminium</a:t>
            </a:r>
            <a:r>
              <a:rPr lang="en-US" sz="2400" dirty="0">
                <a:solidFill>
                  <a:srgbClr val="FFFFFF"/>
                </a:solidFill>
              </a:rPr>
              <a:t>-magnesium and </a:t>
            </a:r>
            <a:r>
              <a:rPr lang="en-US" sz="2400" dirty="0" err="1">
                <a:solidFill>
                  <a:srgbClr val="FFFFFF"/>
                </a:solidFill>
              </a:rPr>
              <a:t>aluminium</a:t>
            </a:r>
            <a:r>
              <a:rPr lang="en-US" sz="2400" dirty="0">
                <a:solidFill>
                  <a:srgbClr val="FFFFFF"/>
                </a:solidFill>
              </a:rPr>
              <a:t>- </a:t>
            </a:r>
            <a:r>
              <a:rPr lang="en-US" sz="2400" dirty="0" err="1">
                <a:solidFill>
                  <a:srgbClr val="FFFFFF"/>
                </a:solidFill>
              </a:rPr>
              <a:t>managanese</a:t>
            </a:r>
            <a:r>
              <a:rPr lang="en-US" sz="2400" dirty="0">
                <a:solidFill>
                  <a:srgbClr val="FFFFFF"/>
                </a:solidFill>
              </a:rPr>
              <a:t> alloys are generally regarded as exhibiting the highest corrosion-resistance, followed by the </a:t>
            </a:r>
            <a:r>
              <a:rPr lang="en-US" sz="2400" dirty="0" err="1">
                <a:solidFill>
                  <a:srgbClr val="FFFFFF"/>
                </a:solidFill>
              </a:rPr>
              <a:t>aluminium</a:t>
            </a:r>
            <a:r>
              <a:rPr lang="en-US" sz="2400" dirty="0">
                <a:solidFill>
                  <a:srgbClr val="FFFFFF"/>
                </a:solidFill>
              </a:rPr>
              <a:t>-magnesium-silicon and </a:t>
            </a:r>
            <a:r>
              <a:rPr lang="en-US" sz="2400" dirty="0" err="1">
                <a:solidFill>
                  <a:srgbClr val="FFFFFF"/>
                </a:solidFill>
              </a:rPr>
              <a:t>aluminium</a:t>
            </a:r>
            <a:r>
              <a:rPr lang="en-US" sz="2400" dirty="0">
                <a:solidFill>
                  <a:srgbClr val="FFFFFF"/>
                </a:solidFill>
              </a:rPr>
              <a:t>-silicon alloys. </a:t>
            </a:r>
          </a:p>
          <a:p>
            <a:pPr>
              <a:defRPr/>
            </a:pPr>
            <a:endParaRPr lang="en-US" sz="2400" dirty="0">
              <a:solidFill>
                <a:srgbClr val="FFFF00"/>
              </a:solidFill>
            </a:endParaRPr>
          </a:p>
          <a:p>
            <a:pPr>
              <a:defRPr/>
            </a:pPr>
            <a:r>
              <a:rPr lang="en-US" sz="2400" dirty="0">
                <a:solidFill>
                  <a:srgbClr val="FFFF00"/>
                </a:solidFill>
              </a:rPr>
              <a:t>The copper -containing alloys are the least resistant to corrosion, but in the form of sheet can be protected by cladding on both sides by a thin layer of pure </a:t>
            </a:r>
            <a:r>
              <a:rPr lang="en-US" sz="2400" dirty="0" err="1">
                <a:solidFill>
                  <a:srgbClr val="FFFF00"/>
                </a:solidFill>
              </a:rPr>
              <a:t>aluminium</a:t>
            </a:r>
            <a:r>
              <a:rPr lang="en-US" dirty="0">
                <a:solidFill>
                  <a:srgbClr val="FFFF00"/>
                </a:solidFill>
              </a:rPr>
              <a:t>.</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4210">
                                            <p:txEl>
                                              <p:pRg st="0" end="0"/>
                                            </p:txEl>
                                          </p:spTgt>
                                        </p:tgtEl>
                                        <p:attrNameLst>
                                          <p:attrName>style.visibility</p:attrName>
                                        </p:attrNameLst>
                                      </p:cBhvr>
                                      <p:to>
                                        <p:strVal val="visible"/>
                                      </p:to>
                                    </p:set>
                                    <p:animEffect transition="in" filter="fade">
                                      <p:cBhvr>
                                        <p:cTn id="7" dur="500"/>
                                        <p:tgtEl>
                                          <p:spTgt spid="9421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4210">
                                            <p:txEl>
                                              <p:pRg st="2" end="2"/>
                                            </p:txEl>
                                          </p:spTgt>
                                        </p:tgtEl>
                                        <p:attrNameLst>
                                          <p:attrName>style.visibility</p:attrName>
                                        </p:attrNameLst>
                                      </p:cBhvr>
                                      <p:to>
                                        <p:strVal val="visible"/>
                                      </p:to>
                                    </p:set>
                                    <p:animEffect transition="in" filter="fade">
                                      <p:cBhvr>
                                        <p:cTn id="12" dur="500"/>
                                        <p:tgtEl>
                                          <p:spTgt spid="9421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4210">
                                            <p:txEl>
                                              <p:pRg st="4" end="4"/>
                                            </p:txEl>
                                          </p:spTgt>
                                        </p:tgtEl>
                                        <p:attrNameLst>
                                          <p:attrName>style.visibility</p:attrName>
                                        </p:attrNameLst>
                                      </p:cBhvr>
                                      <p:to>
                                        <p:strVal val="visible"/>
                                      </p:to>
                                    </p:set>
                                    <p:animEffect transition="in" filter="fade">
                                      <p:cBhvr>
                                        <p:cTn id="17" dur="500"/>
                                        <p:tgtEl>
                                          <p:spTgt spid="94210">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4210">
                                            <p:txEl>
                                              <p:pRg st="6" end="6"/>
                                            </p:txEl>
                                          </p:spTgt>
                                        </p:tgtEl>
                                        <p:attrNameLst>
                                          <p:attrName>style.visibility</p:attrName>
                                        </p:attrNameLst>
                                      </p:cBhvr>
                                      <p:to>
                                        <p:strVal val="visible"/>
                                      </p:to>
                                    </p:set>
                                    <p:animEffect transition="in" filter="fade">
                                      <p:cBhvr>
                                        <p:cTn id="22" dur="500"/>
                                        <p:tgtEl>
                                          <p:spTgt spid="94210">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4210">
                                            <p:txEl>
                                              <p:pRg st="8" end="8"/>
                                            </p:txEl>
                                          </p:spTgt>
                                        </p:tgtEl>
                                        <p:attrNameLst>
                                          <p:attrName>style.visibility</p:attrName>
                                        </p:attrNameLst>
                                      </p:cBhvr>
                                      <p:to>
                                        <p:strVal val="visible"/>
                                      </p:to>
                                    </p:set>
                                    <p:animEffect transition="in" filter="fade">
                                      <p:cBhvr>
                                        <p:cTn id="27" dur="500"/>
                                        <p:tgtEl>
                                          <p:spTgt spid="9421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2412AD00-AC6F-41CA-8425-A60819EC2EDD}" type="slidenum">
              <a:rPr lang="en-US"/>
              <a:pPr>
                <a:defRPr/>
              </a:pPr>
              <a:t>13</a:t>
            </a:fld>
            <a:endParaRPr lang="en-US"/>
          </a:p>
        </p:txBody>
      </p:sp>
      <p:sp>
        <p:nvSpPr>
          <p:cNvPr id="96258" name="Rectangle 2"/>
          <p:cNvSpPr>
            <a:spLocks noChangeArrowheads="1"/>
          </p:cNvSpPr>
          <p:nvPr/>
        </p:nvSpPr>
        <p:spPr bwMode="auto">
          <a:xfrm>
            <a:off x="498475" y="552450"/>
            <a:ext cx="8153400" cy="5692775"/>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NICKEL ALLOYS</a:t>
            </a:r>
          </a:p>
          <a:p>
            <a:pPr algn="ctr">
              <a:defRPr/>
            </a:pPr>
            <a:endParaRPr lang="en-US" sz="2800" b="1" dirty="0">
              <a:solidFill>
                <a:srgbClr val="FF3399"/>
              </a:solidFill>
              <a:effectLst>
                <a:outerShdw blurRad="38100" dist="38100" dir="2700000" algn="tl">
                  <a:srgbClr val="FFFFFF"/>
                </a:outerShdw>
              </a:effectLst>
            </a:endParaRPr>
          </a:p>
          <a:p>
            <a:pPr>
              <a:defRPr/>
            </a:pPr>
            <a:r>
              <a:rPr lang="en-US" sz="2800" dirty="0">
                <a:solidFill>
                  <a:srgbClr val="FFFF00"/>
                </a:solidFill>
              </a:rPr>
              <a:t>Nickel is resistant to hot or cold alkalis, dilute non-</a:t>
            </a:r>
            <a:r>
              <a:rPr lang="en-US" sz="2800" dirty="0" err="1">
                <a:solidFill>
                  <a:srgbClr val="FFFF00"/>
                </a:solidFill>
              </a:rPr>
              <a:t>oxidising</a:t>
            </a:r>
            <a:r>
              <a:rPr lang="en-US" sz="2800" dirty="0">
                <a:solidFill>
                  <a:srgbClr val="FFFF00"/>
                </a:solidFill>
              </a:rPr>
              <a:t> inorganic and organic acids, and to the atmosphere.</a:t>
            </a:r>
          </a:p>
          <a:p>
            <a:pPr>
              <a:defRPr/>
            </a:pPr>
            <a:endParaRPr lang="en-US" sz="2800" dirty="0">
              <a:solidFill>
                <a:srgbClr val="FFFF00"/>
              </a:solidFill>
            </a:endParaRPr>
          </a:p>
          <a:p>
            <a:pPr>
              <a:defRPr/>
            </a:pPr>
            <a:r>
              <a:rPr lang="en-US" sz="2800" dirty="0">
                <a:solidFill>
                  <a:srgbClr val="FFFFFF"/>
                </a:solidFill>
              </a:rPr>
              <a:t>Copper improves its resistance to reducing conditions and to pitting in seawater; chromium its resistance to </a:t>
            </a:r>
            <a:r>
              <a:rPr lang="en-US" sz="2800" dirty="0" err="1">
                <a:solidFill>
                  <a:srgbClr val="FFFFFF"/>
                </a:solidFill>
              </a:rPr>
              <a:t>oxidising</a:t>
            </a:r>
            <a:r>
              <a:rPr lang="en-US" sz="2800" dirty="0">
                <a:solidFill>
                  <a:srgbClr val="FFFFFF"/>
                </a:solidFill>
              </a:rPr>
              <a:t> conditions. </a:t>
            </a:r>
          </a:p>
          <a:p>
            <a:pPr>
              <a:defRPr/>
            </a:pPr>
            <a:endParaRPr lang="en-US" sz="2800" dirty="0">
              <a:solidFill>
                <a:srgbClr val="FFFF00"/>
              </a:solidFill>
            </a:endParaRPr>
          </a:p>
          <a:p>
            <a:pPr>
              <a:defRPr/>
            </a:pPr>
            <a:r>
              <a:rPr lang="en-US" sz="2800" dirty="0">
                <a:solidFill>
                  <a:srgbClr val="FFFF00"/>
                </a:solidFill>
              </a:rPr>
              <a:t>Molybdenum resistance to reducing conditions; and chromium plus molybdenum resistance to both </a:t>
            </a:r>
            <a:r>
              <a:rPr lang="en-US" sz="2800" dirty="0" err="1">
                <a:solidFill>
                  <a:srgbClr val="FFFF00"/>
                </a:solidFill>
              </a:rPr>
              <a:t>oxidising</a:t>
            </a:r>
            <a:r>
              <a:rPr lang="en-US" sz="2800" dirty="0">
                <a:solidFill>
                  <a:srgbClr val="FFFF00"/>
                </a:solidFill>
              </a:rPr>
              <a:t> and reducing environments.</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6258">
                                            <p:txEl>
                                              <p:pRg st="0" end="0"/>
                                            </p:txEl>
                                          </p:spTgt>
                                        </p:tgtEl>
                                        <p:attrNameLst>
                                          <p:attrName>style.visibility</p:attrName>
                                        </p:attrNameLst>
                                      </p:cBhvr>
                                      <p:to>
                                        <p:strVal val="visible"/>
                                      </p:to>
                                    </p:set>
                                    <p:animEffect transition="in" filter="fade">
                                      <p:cBhvr>
                                        <p:cTn id="7" dur="500"/>
                                        <p:tgtEl>
                                          <p:spTgt spid="9625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6258">
                                            <p:txEl>
                                              <p:pRg st="2" end="2"/>
                                            </p:txEl>
                                          </p:spTgt>
                                        </p:tgtEl>
                                        <p:attrNameLst>
                                          <p:attrName>style.visibility</p:attrName>
                                        </p:attrNameLst>
                                      </p:cBhvr>
                                      <p:to>
                                        <p:strVal val="visible"/>
                                      </p:to>
                                    </p:set>
                                    <p:animEffect transition="in" filter="fade">
                                      <p:cBhvr>
                                        <p:cTn id="12" dur="500"/>
                                        <p:tgtEl>
                                          <p:spTgt spid="9625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6258">
                                            <p:txEl>
                                              <p:pRg st="4" end="4"/>
                                            </p:txEl>
                                          </p:spTgt>
                                        </p:tgtEl>
                                        <p:attrNameLst>
                                          <p:attrName>style.visibility</p:attrName>
                                        </p:attrNameLst>
                                      </p:cBhvr>
                                      <p:to>
                                        <p:strVal val="visible"/>
                                      </p:to>
                                    </p:set>
                                    <p:animEffect transition="in" filter="fade">
                                      <p:cBhvr>
                                        <p:cTn id="17" dur="500"/>
                                        <p:tgtEl>
                                          <p:spTgt spid="96258">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6258">
                                            <p:txEl>
                                              <p:pRg st="6" end="6"/>
                                            </p:txEl>
                                          </p:spTgt>
                                        </p:tgtEl>
                                        <p:attrNameLst>
                                          <p:attrName>style.visibility</p:attrName>
                                        </p:attrNameLst>
                                      </p:cBhvr>
                                      <p:to>
                                        <p:strVal val="visible"/>
                                      </p:to>
                                    </p:set>
                                    <p:animEffect transition="in" filter="fade">
                                      <p:cBhvr>
                                        <p:cTn id="22" dur="500"/>
                                        <p:tgtEl>
                                          <p:spTgt spid="9625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96BC3352-B529-4ED9-A0F1-1E2967C79B46}" type="slidenum">
              <a:rPr lang="en-US"/>
              <a:pPr>
                <a:defRPr/>
              </a:pPr>
              <a:t>14</a:t>
            </a:fld>
            <a:endParaRPr lang="en-US"/>
          </a:p>
        </p:txBody>
      </p:sp>
      <p:sp>
        <p:nvSpPr>
          <p:cNvPr id="98306" name="Rectangle 2"/>
          <p:cNvSpPr>
            <a:spLocks noChangeArrowheads="1"/>
          </p:cNvSpPr>
          <p:nvPr/>
        </p:nvSpPr>
        <p:spPr bwMode="auto">
          <a:xfrm>
            <a:off x="498475" y="1414463"/>
            <a:ext cx="8153400" cy="3968750"/>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TITANIUM ALLOYS</a:t>
            </a:r>
          </a:p>
          <a:p>
            <a:pPr algn="ctr">
              <a:defRPr/>
            </a:pPr>
            <a:endParaRPr lang="en-US" sz="2800" b="1" dirty="0">
              <a:effectLst>
                <a:outerShdw blurRad="38100" dist="38100" dir="2700000" algn="tl">
                  <a:srgbClr val="010199"/>
                </a:outerShdw>
              </a:effectLst>
            </a:endParaRPr>
          </a:p>
          <a:p>
            <a:pPr>
              <a:defRPr/>
            </a:pPr>
            <a:r>
              <a:rPr lang="en-US" sz="2800" dirty="0">
                <a:solidFill>
                  <a:srgbClr val="FFFF00"/>
                </a:solidFill>
              </a:rPr>
              <a:t>Titanium and its alloys exhibit very high resistance to corrosion in sea-water and in industrial atmospheres.</a:t>
            </a:r>
          </a:p>
          <a:p>
            <a:pPr>
              <a:defRPr/>
            </a:pPr>
            <a:r>
              <a:rPr lang="en-US" sz="2800" dirty="0">
                <a:solidFill>
                  <a:srgbClr val="FFFF00"/>
                </a:solidFill>
              </a:rPr>
              <a:t> </a:t>
            </a:r>
          </a:p>
          <a:p>
            <a:pPr>
              <a:defRPr/>
            </a:pPr>
            <a:r>
              <a:rPr lang="en-US" sz="2800" dirty="0">
                <a:solidFill>
                  <a:srgbClr val="FFFFFF"/>
                </a:solidFill>
              </a:rPr>
              <a:t>No protection is needed. </a:t>
            </a:r>
          </a:p>
          <a:p>
            <a:pPr>
              <a:defRPr/>
            </a:pPr>
            <a:endParaRPr lang="en-US" sz="2800" dirty="0">
              <a:solidFill>
                <a:srgbClr val="FFFF00"/>
              </a:solidFill>
            </a:endParaRPr>
          </a:p>
          <a:p>
            <a:pPr>
              <a:defRPr/>
            </a:pPr>
            <a:r>
              <a:rPr lang="en-US" sz="2800" dirty="0">
                <a:solidFill>
                  <a:srgbClr val="FFFF00"/>
                </a:solidFill>
              </a:rPr>
              <a:t>The alloys are also used in chemical plant. </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8306">
                                            <p:txEl>
                                              <p:pRg st="0" end="0"/>
                                            </p:txEl>
                                          </p:spTgt>
                                        </p:tgtEl>
                                        <p:attrNameLst>
                                          <p:attrName>style.visibility</p:attrName>
                                        </p:attrNameLst>
                                      </p:cBhvr>
                                      <p:to>
                                        <p:strVal val="visible"/>
                                      </p:to>
                                    </p:set>
                                    <p:animEffect transition="in" filter="fade">
                                      <p:cBhvr>
                                        <p:cTn id="7" dur="500"/>
                                        <p:tgtEl>
                                          <p:spTgt spid="9830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8306">
                                            <p:txEl>
                                              <p:pRg st="2" end="2"/>
                                            </p:txEl>
                                          </p:spTgt>
                                        </p:tgtEl>
                                        <p:attrNameLst>
                                          <p:attrName>style.visibility</p:attrName>
                                        </p:attrNameLst>
                                      </p:cBhvr>
                                      <p:to>
                                        <p:strVal val="visible"/>
                                      </p:to>
                                    </p:set>
                                    <p:animEffect transition="in" filter="fade">
                                      <p:cBhvr>
                                        <p:cTn id="12" dur="500"/>
                                        <p:tgtEl>
                                          <p:spTgt spid="9830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8306">
                                            <p:txEl>
                                              <p:pRg st="3" end="3"/>
                                            </p:txEl>
                                          </p:spTgt>
                                        </p:tgtEl>
                                        <p:attrNameLst>
                                          <p:attrName>style.visibility</p:attrName>
                                        </p:attrNameLst>
                                      </p:cBhvr>
                                      <p:to>
                                        <p:strVal val="visible"/>
                                      </p:to>
                                    </p:set>
                                    <p:animEffect transition="in" filter="fade">
                                      <p:cBhvr>
                                        <p:cTn id="17" dur="500"/>
                                        <p:tgtEl>
                                          <p:spTgt spid="98306">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8306">
                                            <p:txEl>
                                              <p:pRg st="4" end="4"/>
                                            </p:txEl>
                                          </p:spTgt>
                                        </p:tgtEl>
                                        <p:attrNameLst>
                                          <p:attrName>style.visibility</p:attrName>
                                        </p:attrNameLst>
                                      </p:cBhvr>
                                      <p:to>
                                        <p:strVal val="visible"/>
                                      </p:to>
                                    </p:set>
                                    <p:animEffect transition="in" filter="fade">
                                      <p:cBhvr>
                                        <p:cTn id="22" dur="500"/>
                                        <p:tgtEl>
                                          <p:spTgt spid="98306">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8306">
                                            <p:txEl>
                                              <p:pRg st="6" end="6"/>
                                            </p:txEl>
                                          </p:spTgt>
                                        </p:tgtEl>
                                        <p:attrNameLst>
                                          <p:attrName>style.visibility</p:attrName>
                                        </p:attrNameLst>
                                      </p:cBhvr>
                                      <p:to>
                                        <p:strVal val="visible"/>
                                      </p:to>
                                    </p:set>
                                    <p:animEffect transition="in" filter="fade">
                                      <p:cBhvr>
                                        <p:cTn id="27" dur="500"/>
                                        <p:tgtEl>
                                          <p:spTgt spid="9830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6"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6D3466C0-5074-42D2-AC41-5CDEE096E94B}" type="slidenum">
              <a:rPr lang="en-US"/>
              <a:pPr>
                <a:defRPr/>
              </a:pPr>
              <a:t>15</a:t>
            </a:fld>
            <a:endParaRPr lang="en-US"/>
          </a:p>
        </p:txBody>
      </p:sp>
      <p:sp>
        <p:nvSpPr>
          <p:cNvPr id="100354" name="Rectangle 2"/>
          <p:cNvSpPr>
            <a:spLocks noChangeArrowheads="1"/>
          </p:cNvSpPr>
          <p:nvPr/>
        </p:nvSpPr>
        <p:spPr bwMode="auto">
          <a:xfrm>
            <a:off x="304800" y="212725"/>
            <a:ext cx="8610600" cy="6372225"/>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marL="285750" indent="-285750" algn="ctr">
              <a:defRPr/>
            </a:pPr>
            <a:r>
              <a:rPr lang="en-US" sz="2400" b="1" dirty="0">
                <a:solidFill>
                  <a:srgbClr val="FF3399"/>
                </a:solidFill>
                <a:effectLst>
                  <a:outerShdw blurRad="38100" dist="38100" dir="2700000" algn="tl">
                    <a:srgbClr val="FFFFFF"/>
                  </a:outerShdw>
                </a:effectLst>
              </a:rPr>
              <a:t>INTERFERING WITH THE CORROSION MECHANISM</a:t>
            </a:r>
          </a:p>
          <a:p>
            <a:pPr marL="342900" indent="-342900">
              <a:buFont typeface="Arial" pitchFamily="34" charset="0"/>
              <a:buChar char="•"/>
              <a:defRPr/>
            </a:pPr>
            <a:r>
              <a:rPr lang="en-US" sz="2400" dirty="0">
                <a:solidFill>
                  <a:srgbClr val="FFFF00"/>
                </a:solidFill>
              </a:rPr>
              <a:t>In selecting a material of construction the materials engineer will take into account the need to apply corrosion-control techniques.</a:t>
            </a:r>
          </a:p>
          <a:p>
            <a:pPr marL="342900" indent="-342900">
              <a:buFont typeface="Arial" pitchFamily="34" charset="0"/>
              <a:buChar char="•"/>
              <a:defRPr/>
            </a:pPr>
            <a:r>
              <a:rPr lang="en-US" sz="2400" dirty="0">
                <a:solidFill>
                  <a:srgbClr val="FFFFFF"/>
                </a:solidFill>
              </a:rPr>
              <a:t>Basically </a:t>
            </a:r>
            <a:r>
              <a:rPr lang="en-US" sz="2400" u="sng" dirty="0">
                <a:solidFill>
                  <a:srgbClr val="FFFFFF"/>
                </a:solidFill>
              </a:rPr>
              <a:t>all methods of controlling corrosion are attempts to interfere with the corrosion mechanism</a:t>
            </a:r>
            <a:r>
              <a:rPr lang="en-US" sz="2400" dirty="0">
                <a:solidFill>
                  <a:srgbClr val="FFFFFF"/>
                </a:solidFill>
              </a:rPr>
              <a:t> so as to make it as inefficient as possible. </a:t>
            </a:r>
          </a:p>
          <a:p>
            <a:pPr marL="342900" indent="-342900">
              <a:buFont typeface="Arial" pitchFamily="34" charset="0"/>
              <a:buChar char="•"/>
              <a:defRPr/>
            </a:pPr>
            <a:r>
              <a:rPr lang="en-US" sz="2400" dirty="0">
                <a:solidFill>
                  <a:srgbClr val="FFFF00"/>
                </a:solidFill>
              </a:rPr>
              <a:t>For example, decreasing the flow of electrons within the metallic component of the corrosion cell by increasing the resistance of the metal in some way would decrease the corrosion current, and hence the corrosion rate. </a:t>
            </a:r>
          </a:p>
          <a:p>
            <a:pPr marL="285750" indent="-285750">
              <a:defRPr/>
            </a:pPr>
            <a:endParaRPr lang="en-US" sz="2400" dirty="0">
              <a:solidFill>
                <a:srgbClr val="FFFF00"/>
              </a:solidFill>
            </a:endParaRPr>
          </a:p>
          <a:p>
            <a:pPr marL="285750" indent="-285750" algn="ctr">
              <a:defRPr/>
            </a:pPr>
            <a:r>
              <a:rPr lang="en-US" sz="2400" dirty="0">
                <a:solidFill>
                  <a:srgbClr val="FFFF00"/>
                </a:solidFill>
              </a:rPr>
              <a:t>   </a:t>
            </a:r>
            <a:r>
              <a:rPr lang="en-US" sz="2400" dirty="0">
                <a:solidFill>
                  <a:srgbClr val="FFFFFF"/>
                </a:solidFill>
              </a:rPr>
              <a:t>There are three main approaches:</a:t>
            </a:r>
          </a:p>
          <a:p>
            <a:pPr marL="285750" indent="-285750">
              <a:buClr>
                <a:srgbClr val="FF0066"/>
              </a:buClr>
              <a:buSzPct val="120000"/>
              <a:buFontTx/>
              <a:buChar char="o"/>
              <a:defRPr/>
            </a:pPr>
            <a:r>
              <a:rPr lang="en-US" sz="2400" dirty="0">
                <a:solidFill>
                  <a:srgbClr val="FFFF00"/>
                </a:solidFill>
              </a:rPr>
              <a:t>Modification of the environment to which the metal is exposed </a:t>
            </a:r>
          </a:p>
          <a:p>
            <a:pPr marL="285750" indent="-285750">
              <a:buClr>
                <a:srgbClr val="FF0066"/>
              </a:buClr>
              <a:buSzPct val="120000"/>
              <a:buFontTx/>
              <a:buChar char="o"/>
              <a:defRPr/>
            </a:pPr>
            <a:r>
              <a:rPr lang="en-US" sz="2400" dirty="0">
                <a:solidFill>
                  <a:srgbClr val="FFFFFF"/>
                </a:solidFill>
              </a:rPr>
              <a:t>Use of protective coatings</a:t>
            </a:r>
          </a:p>
          <a:p>
            <a:pPr marL="285750" indent="-285750">
              <a:buClr>
                <a:srgbClr val="FF0066"/>
              </a:buClr>
              <a:buSzPct val="120000"/>
              <a:buFontTx/>
              <a:buChar char="o"/>
              <a:defRPr/>
            </a:pPr>
            <a:r>
              <a:rPr lang="en-US" sz="2400" dirty="0">
                <a:solidFill>
                  <a:srgbClr val="FFFF00"/>
                </a:solidFill>
              </a:rPr>
              <a:t>Electrical methods of control</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0354">
                                            <p:txEl>
                                              <p:pRg st="0" end="0"/>
                                            </p:txEl>
                                          </p:spTgt>
                                        </p:tgtEl>
                                        <p:attrNameLst>
                                          <p:attrName>style.visibility</p:attrName>
                                        </p:attrNameLst>
                                      </p:cBhvr>
                                      <p:to>
                                        <p:strVal val="visible"/>
                                      </p:to>
                                    </p:set>
                                    <p:animEffect transition="in" filter="fade">
                                      <p:cBhvr>
                                        <p:cTn id="7" dur="500"/>
                                        <p:tgtEl>
                                          <p:spTgt spid="10035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0354">
                                            <p:txEl>
                                              <p:pRg st="1" end="1"/>
                                            </p:txEl>
                                          </p:spTgt>
                                        </p:tgtEl>
                                        <p:attrNameLst>
                                          <p:attrName>style.visibility</p:attrName>
                                        </p:attrNameLst>
                                      </p:cBhvr>
                                      <p:to>
                                        <p:strVal val="visible"/>
                                      </p:to>
                                    </p:set>
                                    <p:animEffect transition="in" filter="fade">
                                      <p:cBhvr>
                                        <p:cTn id="12" dur="500"/>
                                        <p:tgtEl>
                                          <p:spTgt spid="10035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0354">
                                            <p:txEl>
                                              <p:pRg st="2" end="2"/>
                                            </p:txEl>
                                          </p:spTgt>
                                        </p:tgtEl>
                                        <p:attrNameLst>
                                          <p:attrName>style.visibility</p:attrName>
                                        </p:attrNameLst>
                                      </p:cBhvr>
                                      <p:to>
                                        <p:strVal val="visible"/>
                                      </p:to>
                                    </p:set>
                                    <p:animEffect transition="in" filter="fade">
                                      <p:cBhvr>
                                        <p:cTn id="17" dur="500"/>
                                        <p:tgtEl>
                                          <p:spTgt spid="10035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0354">
                                            <p:txEl>
                                              <p:pRg st="3" end="3"/>
                                            </p:txEl>
                                          </p:spTgt>
                                        </p:tgtEl>
                                        <p:attrNameLst>
                                          <p:attrName>style.visibility</p:attrName>
                                        </p:attrNameLst>
                                      </p:cBhvr>
                                      <p:to>
                                        <p:strVal val="visible"/>
                                      </p:to>
                                    </p:set>
                                    <p:animEffect transition="in" filter="fade">
                                      <p:cBhvr>
                                        <p:cTn id="22" dur="500"/>
                                        <p:tgtEl>
                                          <p:spTgt spid="100354">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0354">
                                            <p:txEl>
                                              <p:pRg st="5" end="5"/>
                                            </p:txEl>
                                          </p:spTgt>
                                        </p:tgtEl>
                                        <p:attrNameLst>
                                          <p:attrName>style.visibility</p:attrName>
                                        </p:attrNameLst>
                                      </p:cBhvr>
                                      <p:to>
                                        <p:strVal val="visible"/>
                                      </p:to>
                                    </p:set>
                                    <p:animEffect transition="in" filter="fade">
                                      <p:cBhvr>
                                        <p:cTn id="27" dur="500"/>
                                        <p:tgtEl>
                                          <p:spTgt spid="100354">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0354">
                                            <p:txEl>
                                              <p:pRg st="6" end="6"/>
                                            </p:txEl>
                                          </p:spTgt>
                                        </p:tgtEl>
                                        <p:attrNameLst>
                                          <p:attrName>style.visibility</p:attrName>
                                        </p:attrNameLst>
                                      </p:cBhvr>
                                      <p:to>
                                        <p:strVal val="visible"/>
                                      </p:to>
                                    </p:set>
                                    <p:animEffect transition="in" filter="fade">
                                      <p:cBhvr>
                                        <p:cTn id="32" dur="500"/>
                                        <p:tgtEl>
                                          <p:spTgt spid="100354">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0354">
                                            <p:txEl>
                                              <p:pRg st="7" end="7"/>
                                            </p:txEl>
                                          </p:spTgt>
                                        </p:tgtEl>
                                        <p:attrNameLst>
                                          <p:attrName>style.visibility</p:attrName>
                                        </p:attrNameLst>
                                      </p:cBhvr>
                                      <p:to>
                                        <p:strVal val="visible"/>
                                      </p:to>
                                    </p:set>
                                    <p:animEffect transition="in" filter="fade">
                                      <p:cBhvr>
                                        <p:cTn id="37" dur="500"/>
                                        <p:tgtEl>
                                          <p:spTgt spid="100354">
                                            <p:txEl>
                                              <p:pRg st="7" end="7"/>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0354">
                                            <p:txEl>
                                              <p:pRg st="8" end="8"/>
                                            </p:txEl>
                                          </p:spTgt>
                                        </p:tgtEl>
                                        <p:attrNameLst>
                                          <p:attrName>style.visibility</p:attrName>
                                        </p:attrNameLst>
                                      </p:cBhvr>
                                      <p:to>
                                        <p:strVal val="visible"/>
                                      </p:to>
                                    </p:set>
                                    <p:animEffect transition="in" filter="fade">
                                      <p:cBhvr>
                                        <p:cTn id="42" dur="500"/>
                                        <p:tgtEl>
                                          <p:spTgt spid="10035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92EEC9A5-333B-4405-92D0-3AA05F9DD56F}" type="slidenum">
              <a:rPr lang="en-US"/>
              <a:pPr>
                <a:defRPr/>
              </a:pPr>
              <a:t>16</a:t>
            </a:fld>
            <a:endParaRPr lang="en-US"/>
          </a:p>
        </p:txBody>
      </p:sp>
      <p:sp>
        <p:nvSpPr>
          <p:cNvPr id="102402" name="Rectangle 2"/>
          <p:cNvSpPr>
            <a:spLocks noChangeArrowheads="1"/>
          </p:cNvSpPr>
          <p:nvPr/>
        </p:nvSpPr>
        <p:spPr bwMode="auto">
          <a:xfrm>
            <a:off x="498475" y="644525"/>
            <a:ext cx="8153400" cy="5508625"/>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400" b="1" dirty="0">
                <a:solidFill>
                  <a:srgbClr val="FF3399"/>
                </a:solidFill>
                <a:effectLst>
                  <a:outerShdw blurRad="38100" dist="38100" dir="2700000" algn="tl">
                    <a:srgbClr val="FFFFFF"/>
                  </a:outerShdw>
                </a:effectLst>
              </a:rPr>
              <a:t>CONTROLLING CORROSION BY MODIFYING THE ENVIRONMENT</a:t>
            </a:r>
          </a:p>
          <a:p>
            <a:pPr algn="ctr">
              <a:defRPr/>
            </a:pPr>
            <a:endParaRPr lang="en-US" sz="2400" b="1" dirty="0">
              <a:solidFill>
                <a:srgbClr val="FF3399"/>
              </a:solidFill>
              <a:effectLst>
                <a:outerShdw blurRad="38100" dist="38100" dir="2700000" algn="tl">
                  <a:srgbClr val="FFFFFF"/>
                </a:outerShdw>
              </a:effectLst>
            </a:endParaRPr>
          </a:p>
          <a:p>
            <a:pPr>
              <a:defRPr/>
            </a:pPr>
            <a:r>
              <a:rPr lang="en-US" sz="2800" dirty="0">
                <a:solidFill>
                  <a:srgbClr val="FFFF00"/>
                </a:solidFill>
              </a:rPr>
              <a:t>The common environments associated with corrosion may be divided into three types: </a:t>
            </a:r>
          </a:p>
          <a:p>
            <a:pPr>
              <a:defRPr/>
            </a:pPr>
            <a:r>
              <a:rPr lang="en-US" sz="2800" dirty="0">
                <a:solidFill>
                  <a:srgbClr val="FFFF00"/>
                </a:solidFill>
              </a:rPr>
              <a:t>          </a:t>
            </a:r>
            <a:r>
              <a:rPr lang="en-US" sz="2800" dirty="0">
                <a:solidFill>
                  <a:srgbClr val="FFFFFF"/>
                </a:solidFill>
              </a:rPr>
              <a:t>WATERS, THE ATMOSPHERE, SOILS.</a:t>
            </a:r>
          </a:p>
          <a:p>
            <a:pPr>
              <a:defRPr/>
            </a:pPr>
            <a:endParaRPr lang="en-US" sz="2800" dirty="0">
              <a:solidFill>
                <a:srgbClr val="FFFF00"/>
              </a:solidFill>
            </a:endParaRPr>
          </a:p>
          <a:p>
            <a:pPr>
              <a:defRPr/>
            </a:pPr>
            <a:r>
              <a:rPr lang="en-US" sz="2800" b="1" dirty="0">
                <a:solidFill>
                  <a:srgbClr val="FF3399"/>
                </a:solidFill>
                <a:effectLst>
                  <a:outerShdw blurRad="38100" dist="38100" dir="2700000" algn="tl">
                    <a:srgbClr val="FFFFFF"/>
                  </a:outerShdw>
                </a:effectLst>
              </a:rPr>
              <a:t>WATERS</a:t>
            </a:r>
          </a:p>
          <a:p>
            <a:pPr>
              <a:defRPr/>
            </a:pPr>
            <a:r>
              <a:rPr lang="en-US" sz="2800" dirty="0">
                <a:solidFill>
                  <a:srgbClr val="FFFF00"/>
                </a:solidFill>
              </a:rPr>
              <a:t>Compositional aspects All the waters which come into contact with metals in industrial and other processes are ultimately derived either from sea-water or rain-water. </a:t>
            </a:r>
            <a:r>
              <a:rPr lang="en-US" sz="2800" dirty="0">
                <a:solidFill>
                  <a:srgbClr val="FFFFFF"/>
                </a:solidFill>
              </a:rPr>
              <a:t>They can vary greatly in chemical composition. </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02">
                                            <p:txEl>
                                              <p:pRg st="0" end="0"/>
                                            </p:txEl>
                                          </p:spTgt>
                                        </p:tgtEl>
                                        <p:attrNameLst>
                                          <p:attrName>style.visibility</p:attrName>
                                        </p:attrNameLst>
                                      </p:cBhvr>
                                      <p:to>
                                        <p:strVal val="visible"/>
                                      </p:to>
                                    </p:set>
                                    <p:animEffect transition="in" filter="fade">
                                      <p:cBhvr>
                                        <p:cTn id="7" dur="500"/>
                                        <p:tgtEl>
                                          <p:spTgt spid="10240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02">
                                            <p:txEl>
                                              <p:pRg st="2" end="2"/>
                                            </p:txEl>
                                          </p:spTgt>
                                        </p:tgtEl>
                                        <p:attrNameLst>
                                          <p:attrName>style.visibility</p:attrName>
                                        </p:attrNameLst>
                                      </p:cBhvr>
                                      <p:to>
                                        <p:strVal val="visible"/>
                                      </p:to>
                                    </p:set>
                                    <p:animEffect transition="in" filter="fade">
                                      <p:cBhvr>
                                        <p:cTn id="12" dur="500"/>
                                        <p:tgtEl>
                                          <p:spTgt spid="10240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02">
                                            <p:txEl>
                                              <p:pRg st="3" end="3"/>
                                            </p:txEl>
                                          </p:spTgt>
                                        </p:tgtEl>
                                        <p:attrNameLst>
                                          <p:attrName>style.visibility</p:attrName>
                                        </p:attrNameLst>
                                      </p:cBhvr>
                                      <p:to>
                                        <p:strVal val="visible"/>
                                      </p:to>
                                    </p:set>
                                    <p:animEffect transition="in" filter="fade">
                                      <p:cBhvr>
                                        <p:cTn id="17" dur="500"/>
                                        <p:tgtEl>
                                          <p:spTgt spid="102402">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402">
                                            <p:txEl>
                                              <p:pRg st="5" end="5"/>
                                            </p:txEl>
                                          </p:spTgt>
                                        </p:tgtEl>
                                        <p:attrNameLst>
                                          <p:attrName>style.visibility</p:attrName>
                                        </p:attrNameLst>
                                      </p:cBhvr>
                                      <p:to>
                                        <p:strVal val="visible"/>
                                      </p:to>
                                    </p:set>
                                    <p:animEffect transition="in" filter="fade">
                                      <p:cBhvr>
                                        <p:cTn id="22" dur="500"/>
                                        <p:tgtEl>
                                          <p:spTgt spid="102402">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402">
                                            <p:txEl>
                                              <p:pRg st="6" end="6"/>
                                            </p:txEl>
                                          </p:spTgt>
                                        </p:tgtEl>
                                        <p:attrNameLst>
                                          <p:attrName>style.visibility</p:attrName>
                                        </p:attrNameLst>
                                      </p:cBhvr>
                                      <p:to>
                                        <p:strVal val="visible"/>
                                      </p:to>
                                    </p:set>
                                    <p:animEffect transition="in" filter="fade">
                                      <p:cBhvr>
                                        <p:cTn id="27" dur="500"/>
                                        <p:tgtEl>
                                          <p:spTgt spid="10240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457200" y="152400"/>
            <a:ext cx="8229600" cy="1079500"/>
          </a:xfrm>
        </p:spPr>
        <p:txBody>
          <a:bodyPr/>
          <a:lstStyle/>
          <a:p>
            <a:pPr algn="ctr" eaLnBrk="1" hangingPunct="1">
              <a:defRPr/>
            </a:pPr>
            <a:r>
              <a:rPr lang="en-US" sz="2800" b="1" dirty="0" smtClean="0">
                <a:solidFill>
                  <a:srgbClr val="FF3399"/>
                </a:solidFill>
                <a:effectLst>
                  <a:outerShdw blurRad="38100" dist="38100" dir="2700000" algn="tl">
                    <a:srgbClr val="FFFFFF"/>
                  </a:outerShdw>
                </a:effectLst>
              </a:rPr>
              <a:t>CONTROLLING CORROSION BY MODIFYING THE ENVIRONMENT</a:t>
            </a:r>
          </a:p>
        </p:txBody>
      </p:sp>
      <p:sp>
        <p:nvSpPr>
          <p:cNvPr id="155651" name="Rectangle 3"/>
          <p:cNvSpPr>
            <a:spLocks noGrp="1" noChangeArrowheads="1"/>
          </p:cNvSpPr>
          <p:nvPr>
            <p:ph idx="1"/>
          </p:nvPr>
        </p:nvSpPr>
        <p:spPr>
          <a:xfrm>
            <a:off x="228600" y="1295400"/>
            <a:ext cx="8763000" cy="5410200"/>
          </a:xfrm>
        </p:spPr>
        <p:txBody>
          <a:bodyPr>
            <a:normAutofit lnSpcReduction="10000"/>
          </a:bodyPr>
          <a:lstStyle/>
          <a:p>
            <a:pPr eaLnBrk="1" hangingPunct="1">
              <a:lnSpc>
                <a:spcPct val="90000"/>
              </a:lnSpc>
              <a:buFontTx/>
              <a:buNone/>
              <a:defRPr/>
            </a:pPr>
            <a:r>
              <a:rPr lang="en-US" sz="2800" dirty="0" smtClean="0">
                <a:solidFill>
                  <a:srgbClr val="FFFF00"/>
                </a:solidFill>
                <a:effectLst/>
              </a:rPr>
              <a:t>   In the case of sea-water the important factors for corrosion are the degree of pollution and/or dilution caused by flow from rivers, and the dissolved oxygen content. </a:t>
            </a:r>
          </a:p>
          <a:p>
            <a:pPr eaLnBrk="1" hangingPunct="1">
              <a:lnSpc>
                <a:spcPct val="90000"/>
              </a:lnSpc>
              <a:buFontTx/>
              <a:buNone/>
              <a:defRPr/>
            </a:pPr>
            <a:endParaRPr lang="en-US" sz="2800" dirty="0" smtClean="0">
              <a:solidFill>
                <a:srgbClr val="FFFF00"/>
              </a:solidFill>
              <a:effectLst/>
            </a:endParaRPr>
          </a:p>
          <a:p>
            <a:pPr eaLnBrk="1" hangingPunct="1">
              <a:lnSpc>
                <a:spcPct val="90000"/>
              </a:lnSpc>
              <a:buFontTx/>
              <a:buNone/>
              <a:defRPr/>
            </a:pPr>
            <a:r>
              <a:rPr lang="en-US" sz="2800" dirty="0" smtClean="0">
                <a:solidFill>
                  <a:srgbClr val="FFFF00"/>
                </a:solidFill>
                <a:effectLst/>
              </a:rPr>
              <a:t>   </a:t>
            </a:r>
            <a:r>
              <a:rPr lang="en-US" sz="2800" dirty="0" smtClean="0">
                <a:solidFill>
                  <a:srgbClr val="FFFFFF"/>
                </a:solidFill>
                <a:effectLst/>
              </a:rPr>
              <a:t>The composition of rain-water depends on the composition of the soils through or over which it passes before draining into the river, lake or reservoir from which it is taken. </a:t>
            </a:r>
          </a:p>
          <a:p>
            <a:pPr eaLnBrk="1" hangingPunct="1">
              <a:lnSpc>
                <a:spcPct val="90000"/>
              </a:lnSpc>
              <a:buFontTx/>
              <a:buNone/>
              <a:defRPr/>
            </a:pPr>
            <a:endParaRPr lang="en-US" sz="2800" dirty="0" smtClean="0">
              <a:solidFill>
                <a:srgbClr val="FFFF00"/>
              </a:solidFill>
              <a:effectLst/>
            </a:endParaRPr>
          </a:p>
          <a:p>
            <a:pPr eaLnBrk="1" hangingPunct="1">
              <a:lnSpc>
                <a:spcPct val="90000"/>
              </a:lnSpc>
              <a:buFontTx/>
              <a:buNone/>
              <a:defRPr/>
            </a:pPr>
            <a:r>
              <a:rPr lang="en-US" sz="2800" dirty="0" smtClean="0">
                <a:solidFill>
                  <a:srgbClr val="FFFF00"/>
                </a:solidFill>
                <a:effectLst/>
              </a:rPr>
              <a:t>   For example, the calcium-carbonate content of hard water can be 20 times greater than that of soft water.</a:t>
            </a:r>
          </a:p>
          <a:p>
            <a:pPr algn="ctr" eaLnBrk="1" hangingPunct="1">
              <a:lnSpc>
                <a:spcPct val="90000"/>
              </a:lnSpc>
              <a:buFontTx/>
              <a:buNone/>
              <a:defRPr/>
            </a:pPr>
            <a:endParaRPr lang="en-US" sz="2800" dirty="0" smtClean="0"/>
          </a:p>
        </p:txBody>
      </p:sp>
      <p:sp>
        <p:nvSpPr>
          <p:cNvPr id="4" name="Slide Number Placeholder 5"/>
          <p:cNvSpPr>
            <a:spLocks noGrp="1"/>
          </p:cNvSpPr>
          <p:nvPr>
            <p:ph type="sldNum" sz="quarter" idx="12"/>
          </p:nvPr>
        </p:nvSpPr>
        <p:spPr/>
        <p:txBody>
          <a:bodyPr/>
          <a:lstStyle/>
          <a:p>
            <a:pPr>
              <a:defRPr/>
            </a:pPr>
            <a:fld id="{E4678D31-E087-4378-9E00-DFFCFB41C8CC}" type="slidenum">
              <a:rPr lang="en-US"/>
              <a:pPr>
                <a:defRPr/>
              </a:pPr>
              <a:t>17</a:t>
            </a:fld>
            <a:endParaRPr lang="en-US"/>
          </a:p>
        </p:txBody>
      </p:sp>
    </p:spTree>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6CEA1F91-4302-440F-B206-C0E5B6C4B87A}" type="slidenum">
              <a:rPr lang="en-US"/>
              <a:pPr>
                <a:defRPr/>
              </a:pPr>
              <a:t>18</a:t>
            </a:fld>
            <a:endParaRPr lang="en-US"/>
          </a:p>
        </p:txBody>
      </p:sp>
      <p:sp>
        <p:nvSpPr>
          <p:cNvPr id="104450" name="Rectangle 2"/>
          <p:cNvSpPr>
            <a:spLocks noChangeArrowheads="1"/>
          </p:cNvSpPr>
          <p:nvPr/>
        </p:nvSpPr>
        <p:spPr bwMode="auto">
          <a:xfrm>
            <a:off x="498475" y="-33338"/>
            <a:ext cx="8153400" cy="6864351"/>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CORROSION BEHAVIOUR OF STEEL</a:t>
            </a:r>
          </a:p>
          <a:p>
            <a:pPr algn="ctr">
              <a:defRPr/>
            </a:pPr>
            <a:endParaRPr lang="en-US" sz="2800" b="1" dirty="0">
              <a:solidFill>
                <a:srgbClr val="FF3399"/>
              </a:solidFill>
              <a:effectLst>
                <a:outerShdw blurRad="38100" dist="38100" dir="2700000" algn="tl">
                  <a:srgbClr val="FFFFFF"/>
                </a:outerShdw>
              </a:effectLst>
            </a:endParaRPr>
          </a:p>
          <a:p>
            <a:pPr>
              <a:defRPr/>
            </a:pPr>
            <a:r>
              <a:rPr lang="en-US" sz="2800" dirty="0">
                <a:solidFill>
                  <a:srgbClr val="FFFF00"/>
                </a:solidFill>
              </a:rPr>
              <a:t>Iron and carbon steel are the commonest materials of construction, and their corrosion </a:t>
            </a:r>
            <a:r>
              <a:rPr lang="en-US" sz="2800" dirty="0" err="1">
                <a:solidFill>
                  <a:srgbClr val="FFFF00"/>
                </a:solidFill>
              </a:rPr>
              <a:t>behaviour</a:t>
            </a:r>
            <a:r>
              <a:rPr lang="en-US" sz="2800" dirty="0">
                <a:solidFill>
                  <a:srgbClr val="FFFF00"/>
                </a:solidFill>
              </a:rPr>
              <a:t> in waters is therefore particularly relevant. </a:t>
            </a:r>
          </a:p>
          <a:p>
            <a:pPr>
              <a:defRPr/>
            </a:pPr>
            <a:endParaRPr lang="en-US" sz="2800" dirty="0">
              <a:solidFill>
                <a:srgbClr val="FFFF00"/>
              </a:solidFill>
            </a:endParaRPr>
          </a:p>
          <a:p>
            <a:pPr>
              <a:defRPr/>
            </a:pPr>
            <a:r>
              <a:rPr lang="en-US" sz="2800" dirty="0">
                <a:solidFill>
                  <a:srgbClr val="FFFFFF"/>
                </a:solidFill>
              </a:rPr>
              <a:t>When unalloyed steel corrodes, the corrosion rate is usually governed by the cathodic reaction of the corrosion process, and oxygen is an important factor. </a:t>
            </a:r>
          </a:p>
          <a:p>
            <a:pPr>
              <a:defRPr/>
            </a:pPr>
            <a:endParaRPr lang="en-US" sz="2800" dirty="0">
              <a:solidFill>
                <a:srgbClr val="FFFF00"/>
              </a:solidFill>
            </a:endParaRPr>
          </a:p>
          <a:p>
            <a:pPr>
              <a:defRPr/>
            </a:pPr>
            <a:r>
              <a:rPr lang="en-US" sz="2800" dirty="0">
                <a:solidFill>
                  <a:srgbClr val="FFFF00"/>
                </a:solidFill>
              </a:rPr>
              <a:t>In neutral waters free from dissolved oxygen, corrosion is therefore </a:t>
            </a:r>
            <a:r>
              <a:rPr lang="en-US" sz="2800" u="sng" dirty="0">
                <a:solidFill>
                  <a:srgbClr val="FFFF00"/>
                </a:solidFill>
              </a:rPr>
              <a:t>usually negligible.</a:t>
            </a:r>
            <a:r>
              <a:rPr lang="en-US" sz="2800" dirty="0">
                <a:solidFill>
                  <a:srgbClr val="FFFF00"/>
                </a:solidFill>
              </a:rPr>
              <a:t> </a:t>
            </a:r>
          </a:p>
          <a:p>
            <a:pPr algn="ctr">
              <a:defRPr/>
            </a:pPr>
            <a:endParaRPr lang="en-US" sz="2400" dirty="0">
              <a:solidFill>
                <a:srgbClr val="FFFF00"/>
              </a:solidFill>
            </a:endParaRPr>
          </a:p>
          <a:p>
            <a:pPr algn="ctr">
              <a:defRPr/>
            </a:pPr>
            <a:endParaRPr lang="en-US" sz="2400" dirty="0">
              <a:solidFill>
                <a:srgbClr val="FFFF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4450">
                                            <p:txEl>
                                              <p:pRg st="0" end="0"/>
                                            </p:txEl>
                                          </p:spTgt>
                                        </p:tgtEl>
                                        <p:attrNameLst>
                                          <p:attrName>style.visibility</p:attrName>
                                        </p:attrNameLst>
                                      </p:cBhvr>
                                      <p:to>
                                        <p:strVal val="visible"/>
                                      </p:to>
                                    </p:set>
                                    <p:animEffect transition="in" filter="fade">
                                      <p:cBhvr>
                                        <p:cTn id="7" dur="500"/>
                                        <p:tgtEl>
                                          <p:spTgt spid="10445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4450">
                                            <p:txEl>
                                              <p:pRg st="2" end="2"/>
                                            </p:txEl>
                                          </p:spTgt>
                                        </p:tgtEl>
                                        <p:attrNameLst>
                                          <p:attrName>style.visibility</p:attrName>
                                        </p:attrNameLst>
                                      </p:cBhvr>
                                      <p:to>
                                        <p:strVal val="visible"/>
                                      </p:to>
                                    </p:set>
                                    <p:animEffect transition="in" filter="fade">
                                      <p:cBhvr>
                                        <p:cTn id="12" dur="500"/>
                                        <p:tgtEl>
                                          <p:spTgt spid="10445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4450">
                                            <p:txEl>
                                              <p:pRg st="4" end="4"/>
                                            </p:txEl>
                                          </p:spTgt>
                                        </p:tgtEl>
                                        <p:attrNameLst>
                                          <p:attrName>style.visibility</p:attrName>
                                        </p:attrNameLst>
                                      </p:cBhvr>
                                      <p:to>
                                        <p:strVal val="visible"/>
                                      </p:to>
                                    </p:set>
                                    <p:animEffect transition="in" filter="fade">
                                      <p:cBhvr>
                                        <p:cTn id="17" dur="500"/>
                                        <p:tgtEl>
                                          <p:spTgt spid="104450">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4450">
                                            <p:txEl>
                                              <p:pRg st="6" end="6"/>
                                            </p:txEl>
                                          </p:spTgt>
                                        </p:tgtEl>
                                        <p:attrNameLst>
                                          <p:attrName>style.visibility</p:attrName>
                                        </p:attrNameLst>
                                      </p:cBhvr>
                                      <p:to>
                                        <p:strVal val="visible"/>
                                      </p:to>
                                    </p:set>
                                    <p:animEffect transition="in" filter="fade">
                                      <p:cBhvr>
                                        <p:cTn id="22" dur="500"/>
                                        <p:tgtEl>
                                          <p:spTgt spid="10445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685800" y="292100"/>
            <a:ext cx="8001000" cy="927100"/>
          </a:xfrm>
        </p:spPr>
        <p:txBody>
          <a:bodyPr/>
          <a:lstStyle/>
          <a:p>
            <a:pPr algn="ctr" eaLnBrk="1" hangingPunct="1">
              <a:defRPr/>
            </a:pPr>
            <a:r>
              <a:rPr lang="en-US" sz="2800" b="1" smtClean="0">
                <a:solidFill>
                  <a:srgbClr val="FF3399"/>
                </a:solidFill>
                <a:effectLst>
                  <a:outerShdw blurRad="38100" dist="38100" dir="2700000" algn="tl">
                    <a:srgbClr val="FFFFFF"/>
                  </a:outerShdw>
                </a:effectLst>
              </a:rPr>
              <a:t>CORROSION BEHAVIOUR OF STEEL</a:t>
            </a:r>
          </a:p>
        </p:txBody>
      </p:sp>
      <p:sp>
        <p:nvSpPr>
          <p:cNvPr id="21508" name="Rectangle 3"/>
          <p:cNvSpPr>
            <a:spLocks noGrp="1" noChangeArrowheads="1"/>
          </p:cNvSpPr>
          <p:nvPr>
            <p:ph idx="1"/>
          </p:nvPr>
        </p:nvSpPr>
        <p:spPr>
          <a:xfrm>
            <a:off x="304800" y="1524000"/>
            <a:ext cx="8610600" cy="4876800"/>
          </a:xfrm>
        </p:spPr>
        <p:txBody>
          <a:bodyPr/>
          <a:lstStyle/>
          <a:p>
            <a:pPr algn="ctr" eaLnBrk="1" hangingPunct="1">
              <a:lnSpc>
                <a:spcPct val="80000"/>
              </a:lnSpc>
              <a:buFontTx/>
              <a:buNone/>
            </a:pPr>
            <a:endParaRPr lang="en-US" sz="2800" smtClean="0">
              <a:solidFill>
                <a:srgbClr val="FFFF00"/>
              </a:solidFill>
              <a:effectLst/>
            </a:endParaRPr>
          </a:p>
          <a:p>
            <a:pPr eaLnBrk="1" hangingPunct="1">
              <a:lnSpc>
                <a:spcPct val="80000"/>
              </a:lnSpc>
              <a:buFontTx/>
              <a:buNone/>
            </a:pPr>
            <a:r>
              <a:rPr lang="en-US" sz="2800" smtClean="0">
                <a:solidFill>
                  <a:srgbClr val="FFFF00"/>
                </a:solidFill>
                <a:effectLst/>
              </a:rPr>
              <a:t>   The presence of dissolved oxygen in the water accelerates the cathodic reaction and consequently the corrosion rate increases in proportion to the amount of oxygen available for diffusion to the cathode. </a:t>
            </a:r>
          </a:p>
          <a:p>
            <a:pPr eaLnBrk="1" hangingPunct="1">
              <a:lnSpc>
                <a:spcPct val="80000"/>
              </a:lnSpc>
              <a:buFontTx/>
              <a:buNone/>
            </a:pPr>
            <a:endParaRPr lang="en-US" sz="2800" smtClean="0">
              <a:solidFill>
                <a:srgbClr val="FFFF00"/>
              </a:solidFill>
              <a:effectLst/>
            </a:endParaRPr>
          </a:p>
          <a:p>
            <a:pPr eaLnBrk="1" hangingPunct="1">
              <a:lnSpc>
                <a:spcPct val="80000"/>
              </a:lnSpc>
              <a:buFontTx/>
              <a:buNone/>
            </a:pPr>
            <a:r>
              <a:rPr lang="en-US" sz="2800" smtClean="0">
                <a:solidFill>
                  <a:srgbClr val="FFFF00"/>
                </a:solidFill>
                <a:effectLst/>
              </a:rPr>
              <a:t>   </a:t>
            </a:r>
            <a:r>
              <a:rPr lang="en-US" sz="2800" smtClean="0">
                <a:solidFill>
                  <a:srgbClr val="FFFFFF"/>
                </a:solidFill>
                <a:effectLst/>
              </a:rPr>
              <a:t>Where oxygen diffusion is the controlling factors, the corrosion rate tends to increase also with rise in temperature. </a:t>
            </a:r>
          </a:p>
        </p:txBody>
      </p:sp>
      <p:sp>
        <p:nvSpPr>
          <p:cNvPr id="4" name="Slide Number Placeholder 5"/>
          <p:cNvSpPr>
            <a:spLocks noGrp="1"/>
          </p:cNvSpPr>
          <p:nvPr>
            <p:ph type="sldNum" sz="quarter" idx="12"/>
          </p:nvPr>
        </p:nvSpPr>
        <p:spPr/>
        <p:txBody>
          <a:bodyPr/>
          <a:lstStyle/>
          <a:p>
            <a:pPr>
              <a:defRPr/>
            </a:pPr>
            <a:fld id="{85B9E82E-AF56-4766-9E80-555C4CA692CA}" type="slidenum">
              <a:rPr lang="en-US"/>
              <a:pPr>
                <a:defRPr/>
              </a:pPr>
              <a:t>19</a:t>
            </a:fld>
            <a:endParaRPr lang="en-US"/>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C3061625-51E5-41A6-B121-D1DBE07C2823}" type="slidenum">
              <a:rPr lang="en-US"/>
              <a:pPr>
                <a:defRPr/>
              </a:pPr>
              <a:t>2</a:t>
            </a:fld>
            <a:endParaRPr lang="en-US"/>
          </a:p>
        </p:txBody>
      </p:sp>
      <p:sp>
        <p:nvSpPr>
          <p:cNvPr id="4099" name="Rectangle 2"/>
          <p:cNvSpPr>
            <a:spLocks noChangeArrowheads="1"/>
          </p:cNvSpPr>
          <p:nvPr/>
        </p:nvSpPr>
        <p:spPr bwMode="auto">
          <a:xfrm>
            <a:off x="457200" y="304800"/>
            <a:ext cx="8240713" cy="6248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28398" dir="1593903" algn="ctr" rotWithShape="0">
                    <a:schemeClr val="bg2">
                      <a:alpha val="50000"/>
                    </a:schemeClr>
                  </a:outerShdw>
                </a:effectLst>
              </a14:hiddenEffects>
            </a:ext>
          </a:extLst>
        </p:spPr>
        <p:txBody>
          <a:bodyPr>
            <a:spAutoFit/>
          </a:bodyPr>
          <a:lstStyle/>
          <a:p>
            <a:pPr algn="ctr"/>
            <a:r>
              <a:rPr lang="en-US" sz="2400" b="1">
                <a:solidFill>
                  <a:srgbClr val="FF3399"/>
                </a:solidFill>
              </a:rPr>
              <a:t>If we assume that corrosion is inevitable</a:t>
            </a:r>
            <a:endParaRPr lang="en-US" sz="2400">
              <a:solidFill>
                <a:srgbClr val="FFFF00"/>
              </a:solidFill>
            </a:endParaRPr>
          </a:p>
          <a:p>
            <a:endParaRPr lang="en-US" sz="2400">
              <a:solidFill>
                <a:srgbClr val="FFFF00"/>
              </a:solidFill>
            </a:endParaRPr>
          </a:p>
          <a:p>
            <a:pPr algn="ctr"/>
            <a:r>
              <a:rPr lang="en-US">
                <a:solidFill>
                  <a:srgbClr val="FFFF00"/>
                </a:solidFill>
              </a:rPr>
              <a:t>Continuous damage to process plant, </a:t>
            </a:r>
          </a:p>
          <a:p>
            <a:pPr algn="ctr"/>
            <a:r>
              <a:rPr lang="en-US">
                <a:solidFill>
                  <a:srgbClr val="FFFFFF"/>
                </a:solidFill>
              </a:rPr>
              <a:t>Structural assemblies and other equipment; </a:t>
            </a:r>
          </a:p>
          <a:p>
            <a:pPr algn="ctr"/>
            <a:r>
              <a:rPr lang="en-US">
                <a:solidFill>
                  <a:srgbClr val="FFFF00"/>
                </a:solidFill>
              </a:rPr>
              <a:t>Consequent shutdowns for repair or replacement work; </a:t>
            </a:r>
          </a:p>
          <a:p>
            <a:pPr algn="ctr"/>
            <a:r>
              <a:rPr lang="en-US">
                <a:solidFill>
                  <a:srgbClr val="FFFFFF"/>
                </a:solidFill>
              </a:rPr>
              <a:t>Risk of injury to personnel; </a:t>
            </a:r>
          </a:p>
          <a:p>
            <a:pPr algn="ctr"/>
            <a:r>
              <a:rPr lang="en-US">
                <a:solidFill>
                  <a:srgbClr val="FFFF00"/>
                </a:solidFill>
              </a:rPr>
              <a:t>Contamination of product; </a:t>
            </a:r>
          </a:p>
          <a:p>
            <a:pPr algn="ctr"/>
            <a:r>
              <a:rPr lang="en-US">
                <a:solidFill>
                  <a:srgbClr val="FFFFFF"/>
                </a:solidFill>
              </a:rPr>
              <a:t>Loss of product; </a:t>
            </a:r>
          </a:p>
          <a:p>
            <a:pPr algn="ctr"/>
            <a:r>
              <a:rPr lang="en-US">
                <a:solidFill>
                  <a:srgbClr val="FFFF00"/>
                </a:solidFill>
              </a:rPr>
              <a:t>Loss of operating efficiency; </a:t>
            </a:r>
          </a:p>
          <a:p>
            <a:pPr algn="ctr"/>
            <a:r>
              <a:rPr lang="en-US">
                <a:solidFill>
                  <a:srgbClr val="FFFFFF"/>
                </a:solidFill>
              </a:rPr>
              <a:t>Overdesign; </a:t>
            </a:r>
          </a:p>
          <a:p>
            <a:pPr algn="ctr"/>
            <a:r>
              <a:rPr lang="en-US">
                <a:solidFill>
                  <a:srgbClr val="FFFF00"/>
                </a:solidFill>
              </a:rPr>
              <a:t>Unfavourable publicity associated with hazards to the public and/or the environment; </a:t>
            </a:r>
          </a:p>
          <a:p>
            <a:pPr algn="ctr"/>
            <a:r>
              <a:rPr lang="en-US">
                <a:solidFill>
                  <a:srgbClr val="FFFFFF"/>
                </a:solidFill>
              </a:rPr>
              <a:t>Customer alienation </a:t>
            </a:r>
          </a:p>
          <a:p>
            <a:pPr algn="ctr"/>
            <a:r>
              <a:rPr lang="en-US">
                <a:solidFill>
                  <a:srgbClr val="FFFFFF"/>
                </a:solidFill>
              </a:rPr>
              <a:t>Is </a:t>
            </a:r>
          </a:p>
          <a:p>
            <a:pPr algn="ctr"/>
            <a:r>
              <a:rPr lang="en-US" sz="2800" b="1">
                <a:solidFill>
                  <a:srgbClr val="FF0066"/>
                </a:solidFill>
              </a:rPr>
              <a:t>also inevitable</a:t>
            </a:r>
          </a:p>
          <a:p>
            <a:endParaRPr lang="en-US" sz="2800" b="1">
              <a:solidFill>
                <a:srgbClr val="FF0066"/>
              </a:solidFill>
            </a:endParaRPr>
          </a:p>
          <a:p>
            <a:r>
              <a:rPr lang="en-US">
                <a:solidFill>
                  <a:srgbClr val="FFFF00"/>
                </a:solidFill>
              </a:rPr>
              <a:t>Corrosion is an insidious process, often difficult to recognise until deterioration is well advanced. Its effects are serious; but they can be economically controlled - </a:t>
            </a:r>
            <a:r>
              <a:rPr lang="en-US">
                <a:solidFill>
                  <a:srgbClr val="FF3399"/>
                </a:solidFill>
              </a:rPr>
              <a:t>a fact, which is still too little appreciated.</a:t>
            </a:r>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6" name="Rectangle 4"/>
          <p:cNvSpPr>
            <a:spLocks noGrp="1" noChangeArrowheads="1"/>
          </p:cNvSpPr>
          <p:nvPr>
            <p:ph type="title"/>
          </p:nvPr>
        </p:nvSpPr>
        <p:spPr/>
        <p:txBody>
          <a:bodyPr/>
          <a:lstStyle/>
          <a:p>
            <a:pPr algn="ctr" eaLnBrk="1" hangingPunct="1">
              <a:defRPr/>
            </a:pPr>
            <a:r>
              <a:rPr lang="en-US" sz="2800" b="1" dirty="0" smtClean="0">
                <a:solidFill>
                  <a:srgbClr val="FF0066"/>
                </a:solidFill>
                <a:effectLst>
                  <a:outerShdw blurRad="38100" dist="38100" dir="2700000" algn="tl">
                    <a:srgbClr val="FFFFFF"/>
                  </a:outerShdw>
                </a:effectLst>
              </a:rPr>
              <a:t>CORROSION BEHAVIOUR OF STEEL</a:t>
            </a:r>
          </a:p>
        </p:txBody>
      </p:sp>
      <p:sp>
        <p:nvSpPr>
          <p:cNvPr id="156675" name="Rectangle 3"/>
          <p:cNvSpPr>
            <a:spLocks noGrp="1" noChangeArrowheads="1"/>
          </p:cNvSpPr>
          <p:nvPr>
            <p:ph idx="1"/>
          </p:nvPr>
        </p:nvSpPr>
        <p:spPr>
          <a:xfrm>
            <a:off x="457200" y="1905000"/>
            <a:ext cx="8229600" cy="4648200"/>
          </a:xfrm>
        </p:spPr>
        <p:txBody>
          <a:bodyPr/>
          <a:lstStyle/>
          <a:p>
            <a:pPr eaLnBrk="1" hangingPunct="1">
              <a:buFontTx/>
              <a:buNone/>
              <a:defRPr/>
            </a:pPr>
            <a:r>
              <a:rPr lang="en-US" sz="2800" dirty="0" smtClean="0">
                <a:solidFill>
                  <a:srgbClr val="FFFF00"/>
                </a:solidFill>
                <a:effectLst/>
              </a:rPr>
              <a:t>   In acid water (pH&lt;4), corrosion can occur even in the absence of dissolved oxygen, since the evolution of hydrogen provides an alternative cathodic reaction. </a:t>
            </a:r>
          </a:p>
          <a:p>
            <a:pPr eaLnBrk="1" hangingPunct="1">
              <a:defRPr/>
            </a:pPr>
            <a:endParaRPr lang="en-US" sz="2800" dirty="0" smtClean="0">
              <a:solidFill>
                <a:srgbClr val="FFFF00"/>
              </a:solidFill>
              <a:effectLst/>
            </a:endParaRPr>
          </a:p>
          <a:p>
            <a:pPr eaLnBrk="1" hangingPunct="1">
              <a:buFontTx/>
              <a:buNone/>
              <a:defRPr/>
            </a:pPr>
            <a:r>
              <a:rPr lang="en-US" sz="2800" dirty="0" smtClean="0">
                <a:solidFill>
                  <a:srgbClr val="FFFF00"/>
                </a:solidFill>
                <a:effectLst/>
              </a:rPr>
              <a:t>   </a:t>
            </a:r>
            <a:r>
              <a:rPr lang="en-US" sz="2800" dirty="0" smtClean="0">
                <a:solidFill>
                  <a:srgbClr val="FFFFFF"/>
                </a:solidFill>
                <a:effectLst/>
              </a:rPr>
              <a:t>In most cases, the waters with which we are concerned will not be sufficiently acid for this type of corrosion reaction to occur, though the presence of dissolved CO</a:t>
            </a:r>
            <a:r>
              <a:rPr lang="en-US" sz="1600" b="1" dirty="0" smtClean="0">
                <a:solidFill>
                  <a:srgbClr val="FFFFFF"/>
                </a:solidFill>
                <a:effectLst/>
              </a:rPr>
              <a:t>2</a:t>
            </a:r>
            <a:r>
              <a:rPr lang="en-US" sz="2800" dirty="0" smtClean="0">
                <a:solidFill>
                  <a:srgbClr val="FFFFFF"/>
                </a:solidFill>
                <a:effectLst/>
              </a:rPr>
              <a:t> moves the pH towards the acid region.</a:t>
            </a:r>
          </a:p>
          <a:p>
            <a:pPr eaLnBrk="1" hangingPunct="1">
              <a:buFontTx/>
              <a:buNone/>
              <a:defRPr/>
            </a:pPr>
            <a:endParaRPr lang="en-US" sz="2800" dirty="0" smtClean="0"/>
          </a:p>
        </p:txBody>
      </p:sp>
      <p:sp>
        <p:nvSpPr>
          <p:cNvPr id="4" name="Slide Number Placeholder 5"/>
          <p:cNvSpPr>
            <a:spLocks noGrp="1"/>
          </p:cNvSpPr>
          <p:nvPr>
            <p:ph type="sldNum" sz="quarter" idx="12"/>
          </p:nvPr>
        </p:nvSpPr>
        <p:spPr/>
        <p:txBody>
          <a:bodyPr/>
          <a:lstStyle/>
          <a:p>
            <a:pPr>
              <a:defRPr/>
            </a:pPr>
            <a:fld id="{10D48F3B-F254-4332-8628-7619CE080816}" type="slidenum">
              <a:rPr lang="en-US"/>
              <a:pPr>
                <a:defRPr/>
              </a:pPr>
              <a:t>20</a:t>
            </a:fld>
            <a:endParaRPr lang="en-US"/>
          </a:p>
        </p:txBody>
      </p:sp>
    </p:spTree>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C6CFED2D-4ABD-452C-B47C-08BA30C43F5C}" type="slidenum">
              <a:rPr lang="en-US"/>
              <a:pPr>
                <a:defRPr/>
              </a:pPr>
              <a:t>21</a:t>
            </a:fld>
            <a:endParaRPr lang="en-US"/>
          </a:p>
        </p:txBody>
      </p:sp>
      <p:sp>
        <p:nvSpPr>
          <p:cNvPr id="106498" name="Rectangle 2"/>
          <p:cNvSpPr>
            <a:spLocks noChangeArrowheads="1"/>
          </p:cNvSpPr>
          <p:nvPr/>
        </p:nvSpPr>
        <p:spPr bwMode="auto">
          <a:xfrm>
            <a:off x="533400" y="552450"/>
            <a:ext cx="8153400" cy="5694363"/>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REMOVING DISSOLVED GASES</a:t>
            </a:r>
          </a:p>
          <a:p>
            <a:pPr algn="ctr">
              <a:defRPr/>
            </a:pPr>
            <a:endParaRPr lang="en-US" sz="2400" b="1" dirty="0"/>
          </a:p>
          <a:p>
            <a:pPr>
              <a:defRPr/>
            </a:pPr>
            <a:r>
              <a:rPr lang="en-US" sz="2400" dirty="0">
                <a:solidFill>
                  <a:srgbClr val="FFFF00"/>
                </a:solidFill>
              </a:rPr>
              <a:t>Removal of dissolved oxygen and CO</a:t>
            </a:r>
            <a:r>
              <a:rPr lang="en-US" sz="2400" b="1" baseline="-25000" dirty="0">
                <a:solidFill>
                  <a:srgbClr val="FFFF00"/>
                </a:solidFill>
              </a:rPr>
              <a:t>2</a:t>
            </a:r>
            <a:r>
              <a:rPr lang="en-US" sz="2400" b="1" dirty="0">
                <a:solidFill>
                  <a:srgbClr val="FFFF00"/>
                </a:solidFill>
              </a:rPr>
              <a:t> </a:t>
            </a:r>
            <a:r>
              <a:rPr lang="en-US" sz="2400" dirty="0">
                <a:solidFill>
                  <a:srgbClr val="FFFF00"/>
                </a:solidFill>
              </a:rPr>
              <a:t>from the water before use is therefore an important way of controlling corrosion of iron and steel - and also copper, brass, zinc and lead. </a:t>
            </a:r>
          </a:p>
          <a:p>
            <a:pPr>
              <a:defRPr/>
            </a:pPr>
            <a:r>
              <a:rPr lang="en-US" sz="2400" dirty="0">
                <a:solidFill>
                  <a:srgbClr val="FFFFFF"/>
                </a:solidFill>
              </a:rPr>
              <a:t>The oxygen can be removed by physical 'de-aeration' or by chemical 'de-activation'. </a:t>
            </a:r>
          </a:p>
          <a:p>
            <a:pPr>
              <a:defRPr/>
            </a:pPr>
            <a:r>
              <a:rPr lang="en-US" sz="2400" dirty="0" err="1">
                <a:solidFill>
                  <a:srgbClr val="FFFF00"/>
                </a:solidFill>
              </a:rPr>
              <a:t>Deaeration</a:t>
            </a:r>
            <a:r>
              <a:rPr lang="en-US" sz="2400" dirty="0">
                <a:solidFill>
                  <a:srgbClr val="FFFF00"/>
                </a:solidFill>
              </a:rPr>
              <a:t> is achieved by holding the water at low pressures, raising its temperature, or purging it with an inert gas. </a:t>
            </a:r>
          </a:p>
          <a:p>
            <a:pPr>
              <a:defRPr/>
            </a:pPr>
            <a:r>
              <a:rPr lang="en-US" sz="2400" dirty="0">
                <a:solidFill>
                  <a:srgbClr val="FFFFFF"/>
                </a:solidFill>
              </a:rPr>
              <a:t>Chemical deactivation involves passing the water over steel in an enclosed tank (so as to induce the oxygen to combine with the steel in rusting) and/or treating it with </a:t>
            </a:r>
            <a:r>
              <a:rPr lang="en-US" sz="2400" b="1" dirty="0">
                <a:solidFill>
                  <a:srgbClr val="FFFFFF"/>
                </a:solidFill>
              </a:rPr>
              <a:t>sodium </a:t>
            </a:r>
            <a:r>
              <a:rPr lang="en-US" sz="2400" b="1" dirty="0" err="1">
                <a:solidFill>
                  <a:srgbClr val="FFFFFF"/>
                </a:solidFill>
              </a:rPr>
              <a:t>sulphite</a:t>
            </a:r>
            <a:r>
              <a:rPr lang="en-US" sz="2400" b="1" dirty="0">
                <a:solidFill>
                  <a:srgbClr val="FFFFFF"/>
                </a:solidFill>
              </a:rPr>
              <a:t> or hydrazine.</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6498">
                                            <p:txEl>
                                              <p:pRg st="0" end="0"/>
                                            </p:txEl>
                                          </p:spTgt>
                                        </p:tgtEl>
                                        <p:attrNameLst>
                                          <p:attrName>style.visibility</p:attrName>
                                        </p:attrNameLst>
                                      </p:cBhvr>
                                      <p:to>
                                        <p:strVal val="visible"/>
                                      </p:to>
                                    </p:set>
                                    <p:animEffect transition="in" filter="fade">
                                      <p:cBhvr>
                                        <p:cTn id="7" dur="500"/>
                                        <p:tgtEl>
                                          <p:spTgt spid="10649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6498">
                                            <p:txEl>
                                              <p:pRg st="2" end="2"/>
                                            </p:txEl>
                                          </p:spTgt>
                                        </p:tgtEl>
                                        <p:attrNameLst>
                                          <p:attrName>style.visibility</p:attrName>
                                        </p:attrNameLst>
                                      </p:cBhvr>
                                      <p:to>
                                        <p:strVal val="visible"/>
                                      </p:to>
                                    </p:set>
                                    <p:animEffect transition="in" filter="fade">
                                      <p:cBhvr>
                                        <p:cTn id="12" dur="500"/>
                                        <p:tgtEl>
                                          <p:spTgt spid="10649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6498">
                                            <p:txEl>
                                              <p:pRg st="3" end="3"/>
                                            </p:txEl>
                                          </p:spTgt>
                                        </p:tgtEl>
                                        <p:attrNameLst>
                                          <p:attrName>style.visibility</p:attrName>
                                        </p:attrNameLst>
                                      </p:cBhvr>
                                      <p:to>
                                        <p:strVal val="visible"/>
                                      </p:to>
                                    </p:set>
                                    <p:animEffect transition="in" filter="fade">
                                      <p:cBhvr>
                                        <p:cTn id="17" dur="500"/>
                                        <p:tgtEl>
                                          <p:spTgt spid="106498">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6498">
                                            <p:txEl>
                                              <p:pRg st="4" end="4"/>
                                            </p:txEl>
                                          </p:spTgt>
                                        </p:tgtEl>
                                        <p:attrNameLst>
                                          <p:attrName>style.visibility</p:attrName>
                                        </p:attrNameLst>
                                      </p:cBhvr>
                                      <p:to>
                                        <p:strVal val="visible"/>
                                      </p:to>
                                    </p:set>
                                    <p:animEffect transition="in" filter="fade">
                                      <p:cBhvr>
                                        <p:cTn id="22" dur="500"/>
                                        <p:tgtEl>
                                          <p:spTgt spid="106498">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6498">
                                            <p:txEl>
                                              <p:pRg st="5" end="5"/>
                                            </p:txEl>
                                          </p:spTgt>
                                        </p:tgtEl>
                                        <p:attrNameLst>
                                          <p:attrName>style.visibility</p:attrName>
                                        </p:attrNameLst>
                                      </p:cBhvr>
                                      <p:to>
                                        <p:strVal val="visible"/>
                                      </p:to>
                                    </p:set>
                                    <p:animEffect transition="in" filter="fade">
                                      <p:cBhvr>
                                        <p:cTn id="27" dur="500"/>
                                        <p:tgtEl>
                                          <p:spTgt spid="10649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build="allAtOnce"/>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74316FD8-1987-48CC-ADDB-61CA2512ECA3}" type="slidenum">
              <a:rPr lang="en-US"/>
              <a:pPr>
                <a:defRPr/>
              </a:pPr>
              <a:t>22</a:t>
            </a:fld>
            <a:endParaRPr lang="en-US"/>
          </a:p>
        </p:txBody>
      </p:sp>
      <p:sp>
        <p:nvSpPr>
          <p:cNvPr id="108546" name="Rectangle 2"/>
          <p:cNvSpPr>
            <a:spLocks noChangeArrowheads="1"/>
          </p:cNvSpPr>
          <p:nvPr/>
        </p:nvSpPr>
        <p:spPr bwMode="auto">
          <a:xfrm>
            <a:off x="498475" y="336550"/>
            <a:ext cx="8153400" cy="6124575"/>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INHIBITORS</a:t>
            </a:r>
          </a:p>
          <a:p>
            <a:pPr algn="ctr">
              <a:defRPr/>
            </a:pPr>
            <a:endParaRPr lang="en-US" sz="2800" b="1" dirty="0">
              <a:solidFill>
                <a:srgbClr val="FF3399"/>
              </a:solidFill>
              <a:effectLst>
                <a:outerShdw blurRad="38100" dist="38100" dir="2700000" algn="tl">
                  <a:srgbClr val="FFFFFF"/>
                </a:outerShdw>
              </a:effectLst>
            </a:endParaRPr>
          </a:p>
          <a:p>
            <a:pPr>
              <a:defRPr/>
            </a:pPr>
            <a:r>
              <a:rPr lang="en-US" sz="2400" dirty="0">
                <a:solidFill>
                  <a:srgbClr val="FFFF00"/>
                </a:solidFill>
              </a:rPr>
              <a:t>Inhibitors are widely used by industry to modify waters for corrosion control. They are added in small amounts to, for example, recirculating cooling waters (used in internal combustion engines, rectifiers, cooling towers) and </a:t>
            </a:r>
          </a:p>
          <a:p>
            <a:pPr>
              <a:defRPr/>
            </a:pPr>
            <a:r>
              <a:rPr lang="en-US" sz="2400" dirty="0">
                <a:solidFill>
                  <a:srgbClr val="FFFF00"/>
                </a:solidFill>
              </a:rPr>
              <a:t>boiler feed waters. </a:t>
            </a:r>
          </a:p>
          <a:p>
            <a:pPr>
              <a:defRPr/>
            </a:pPr>
            <a:r>
              <a:rPr lang="en-US" sz="2400" dirty="0">
                <a:solidFill>
                  <a:srgbClr val="FFFFFF"/>
                </a:solidFill>
              </a:rPr>
              <a:t>There are two types, which are usually employed in combination: </a:t>
            </a:r>
          </a:p>
          <a:p>
            <a:pPr>
              <a:defRPr/>
            </a:pPr>
            <a:endParaRPr lang="en-US" sz="2400" dirty="0">
              <a:solidFill>
                <a:srgbClr val="FFFFFF"/>
              </a:solidFill>
            </a:endParaRPr>
          </a:p>
          <a:p>
            <a:pPr>
              <a:defRPr/>
            </a:pPr>
            <a:r>
              <a:rPr lang="en-US" sz="2400" b="1" dirty="0">
                <a:solidFill>
                  <a:srgbClr val="FFFF00"/>
                </a:solidFill>
              </a:rPr>
              <a:t>Anodic Inhibitors</a:t>
            </a:r>
            <a:r>
              <a:rPr lang="en-US" sz="2400" dirty="0">
                <a:solidFill>
                  <a:srgbClr val="FFFF00"/>
                </a:solidFill>
              </a:rPr>
              <a:t> (e.g. sodium hydroxide, carbonate, silicate and borate, certain phosphates, sodium chromate and nitrite and sodium benzoate); and </a:t>
            </a:r>
          </a:p>
          <a:p>
            <a:pPr>
              <a:defRPr/>
            </a:pPr>
            <a:endParaRPr lang="en-US" sz="2400" dirty="0">
              <a:solidFill>
                <a:srgbClr val="FFFF00"/>
              </a:solidFill>
            </a:endParaRPr>
          </a:p>
          <a:p>
            <a:pPr>
              <a:defRPr/>
            </a:pPr>
            <a:r>
              <a:rPr lang="en-US" sz="2400" b="1" dirty="0">
                <a:solidFill>
                  <a:srgbClr val="FFFFFF"/>
                </a:solidFill>
              </a:rPr>
              <a:t>Cathodic Inhibitors</a:t>
            </a:r>
            <a:r>
              <a:rPr lang="en-US" sz="2400" dirty="0">
                <a:solidFill>
                  <a:srgbClr val="FFFFFF"/>
                </a:solidFill>
              </a:rPr>
              <a:t> (e.g. zinc and magnesium </a:t>
            </a:r>
            <a:r>
              <a:rPr lang="en-US" sz="2400" dirty="0" err="1">
                <a:solidFill>
                  <a:srgbClr val="FFFFFF"/>
                </a:solidFill>
              </a:rPr>
              <a:t>sulphates</a:t>
            </a:r>
            <a:r>
              <a:rPr lang="en-US" sz="2400" dirty="0">
                <a:solidFill>
                  <a:srgbClr val="FFFFFF"/>
                </a:solidFill>
              </a:rPr>
              <a:t> and calcium bicarbonate).</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8546">
                                            <p:txEl>
                                              <p:pRg st="0" end="0"/>
                                            </p:txEl>
                                          </p:spTgt>
                                        </p:tgtEl>
                                        <p:attrNameLst>
                                          <p:attrName>style.visibility</p:attrName>
                                        </p:attrNameLst>
                                      </p:cBhvr>
                                      <p:to>
                                        <p:strVal val="visible"/>
                                      </p:to>
                                    </p:set>
                                    <p:animEffect transition="in" filter="fade">
                                      <p:cBhvr>
                                        <p:cTn id="7" dur="500"/>
                                        <p:tgtEl>
                                          <p:spTgt spid="10854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8546">
                                            <p:txEl>
                                              <p:pRg st="2" end="2"/>
                                            </p:txEl>
                                          </p:spTgt>
                                        </p:tgtEl>
                                        <p:attrNameLst>
                                          <p:attrName>style.visibility</p:attrName>
                                        </p:attrNameLst>
                                      </p:cBhvr>
                                      <p:to>
                                        <p:strVal val="visible"/>
                                      </p:to>
                                    </p:set>
                                    <p:animEffect transition="in" filter="fade">
                                      <p:cBhvr>
                                        <p:cTn id="12" dur="500"/>
                                        <p:tgtEl>
                                          <p:spTgt spid="10854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8546">
                                            <p:txEl>
                                              <p:pRg st="3" end="3"/>
                                            </p:txEl>
                                          </p:spTgt>
                                        </p:tgtEl>
                                        <p:attrNameLst>
                                          <p:attrName>style.visibility</p:attrName>
                                        </p:attrNameLst>
                                      </p:cBhvr>
                                      <p:to>
                                        <p:strVal val="visible"/>
                                      </p:to>
                                    </p:set>
                                    <p:animEffect transition="in" filter="fade">
                                      <p:cBhvr>
                                        <p:cTn id="17" dur="500"/>
                                        <p:tgtEl>
                                          <p:spTgt spid="108546">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8546">
                                            <p:txEl>
                                              <p:pRg st="4" end="4"/>
                                            </p:txEl>
                                          </p:spTgt>
                                        </p:tgtEl>
                                        <p:attrNameLst>
                                          <p:attrName>style.visibility</p:attrName>
                                        </p:attrNameLst>
                                      </p:cBhvr>
                                      <p:to>
                                        <p:strVal val="visible"/>
                                      </p:to>
                                    </p:set>
                                    <p:animEffect transition="in" filter="fade">
                                      <p:cBhvr>
                                        <p:cTn id="22" dur="500"/>
                                        <p:tgtEl>
                                          <p:spTgt spid="108546">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8546">
                                            <p:txEl>
                                              <p:pRg st="6" end="6"/>
                                            </p:txEl>
                                          </p:spTgt>
                                        </p:tgtEl>
                                        <p:attrNameLst>
                                          <p:attrName>style.visibility</p:attrName>
                                        </p:attrNameLst>
                                      </p:cBhvr>
                                      <p:to>
                                        <p:strVal val="visible"/>
                                      </p:to>
                                    </p:set>
                                    <p:animEffect transition="in" filter="fade">
                                      <p:cBhvr>
                                        <p:cTn id="27" dur="500"/>
                                        <p:tgtEl>
                                          <p:spTgt spid="108546">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8546">
                                            <p:txEl>
                                              <p:pRg st="8" end="8"/>
                                            </p:txEl>
                                          </p:spTgt>
                                        </p:tgtEl>
                                        <p:attrNameLst>
                                          <p:attrName>style.visibility</p:attrName>
                                        </p:attrNameLst>
                                      </p:cBhvr>
                                      <p:to>
                                        <p:strVal val="visible"/>
                                      </p:to>
                                    </p:set>
                                    <p:animEffect transition="in" filter="fade">
                                      <p:cBhvr>
                                        <p:cTn id="32" dur="500"/>
                                        <p:tgtEl>
                                          <p:spTgt spid="10854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6" grpId="0" build="allAtOnce"/>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F1F83AE7-6DA9-4A39-882B-26C37923101A}" type="slidenum">
              <a:rPr lang="en-US"/>
              <a:pPr>
                <a:defRPr/>
              </a:pPr>
              <a:t>23</a:t>
            </a:fld>
            <a:endParaRPr lang="en-US"/>
          </a:p>
        </p:txBody>
      </p:sp>
      <p:sp>
        <p:nvSpPr>
          <p:cNvPr id="110594" name="Rectangle 2"/>
          <p:cNvSpPr>
            <a:spLocks noChangeArrowheads="1"/>
          </p:cNvSpPr>
          <p:nvPr/>
        </p:nvSpPr>
        <p:spPr bwMode="auto">
          <a:xfrm>
            <a:off x="498475" y="920750"/>
            <a:ext cx="8153400" cy="4956175"/>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r>
              <a:rPr lang="en-US" sz="2400" b="1">
                <a:solidFill>
                  <a:srgbClr val="FF3399"/>
                </a:solidFill>
              </a:rPr>
              <a:t>INHIBITORS</a:t>
            </a:r>
          </a:p>
          <a:p>
            <a:pPr algn="just"/>
            <a:endParaRPr lang="en-US">
              <a:solidFill>
                <a:srgbClr val="FFFF00"/>
              </a:solidFill>
            </a:endParaRPr>
          </a:p>
          <a:p>
            <a:pPr algn="just"/>
            <a:r>
              <a:rPr lang="en-US" sz="2800">
                <a:solidFill>
                  <a:srgbClr val="FFFF00"/>
                </a:solidFill>
              </a:rPr>
              <a:t>The drawback with some anodic inhibitors is that they have to be present in sufficient concentration to ensure that every possible defect in the film is plugged: otherwise intense pitting corrosion can occur. </a:t>
            </a:r>
          </a:p>
          <a:p>
            <a:pPr algn="just"/>
            <a:endParaRPr lang="en-US" sz="2800">
              <a:solidFill>
                <a:srgbClr val="FFFF00"/>
              </a:solidFill>
            </a:endParaRPr>
          </a:p>
          <a:p>
            <a:pPr algn="just"/>
            <a:r>
              <a:rPr lang="en-US" sz="2800">
                <a:solidFill>
                  <a:srgbClr val="FFFFFF"/>
                </a:solidFill>
              </a:rPr>
              <a:t>This risk is minimised now a days by using the so-called synergistic inhibitor systems - basically, mixtures of anodic and cathodic inhibitors. </a:t>
            </a:r>
          </a:p>
          <a:p>
            <a:pPr algn="just"/>
            <a:endParaRPr lang="en-US">
              <a:solidFill>
                <a:srgbClr val="FFFF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0594">
                                            <p:txEl>
                                              <p:pRg st="0" end="0"/>
                                            </p:txEl>
                                          </p:spTgt>
                                        </p:tgtEl>
                                        <p:attrNameLst>
                                          <p:attrName>style.visibility</p:attrName>
                                        </p:attrNameLst>
                                      </p:cBhvr>
                                      <p:to>
                                        <p:strVal val="visible"/>
                                      </p:to>
                                    </p:set>
                                    <p:animEffect transition="in" filter="fade">
                                      <p:cBhvr>
                                        <p:cTn id="7" dur="500"/>
                                        <p:tgtEl>
                                          <p:spTgt spid="11059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0594">
                                            <p:txEl>
                                              <p:pRg st="2" end="2"/>
                                            </p:txEl>
                                          </p:spTgt>
                                        </p:tgtEl>
                                        <p:attrNameLst>
                                          <p:attrName>style.visibility</p:attrName>
                                        </p:attrNameLst>
                                      </p:cBhvr>
                                      <p:to>
                                        <p:strVal val="visible"/>
                                      </p:to>
                                    </p:set>
                                    <p:animEffect transition="in" filter="fade">
                                      <p:cBhvr>
                                        <p:cTn id="12" dur="500"/>
                                        <p:tgtEl>
                                          <p:spTgt spid="11059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0594">
                                            <p:txEl>
                                              <p:pRg st="4" end="4"/>
                                            </p:txEl>
                                          </p:spTgt>
                                        </p:tgtEl>
                                        <p:attrNameLst>
                                          <p:attrName>style.visibility</p:attrName>
                                        </p:attrNameLst>
                                      </p:cBhvr>
                                      <p:to>
                                        <p:strVal val="visible"/>
                                      </p:to>
                                    </p:set>
                                    <p:animEffect transition="in" filter="fade">
                                      <p:cBhvr>
                                        <p:cTn id="17" dur="500"/>
                                        <p:tgtEl>
                                          <p:spTgt spid="11059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build="allAtOnce"/>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609600" y="292100"/>
            <a:ext cx="8077200" cy="774700"/>
          </a:xfrm>
        </p:spPr>
        <p:txBody>
          <a:bodyPr/>
          <a:lstStyle/>
          <a:p>
            <a:pPr algn="ctr" eaLnBrk="1" hangingPunct="1">
              <a:defRPr/>
            </a:pPr>
            <a:r>
              <a:rPr lang="en-US" sz="2800" b="1" smtClean="0">
                <a:solidFill>
                  <a:srgbClr val="FF3399"/>
                </a:solidFill>
                <a:effectLst>
                  <a:outerShdw blurRad="38100" dist="38100" dir="2700000" algn="tl">
                    <a:srgbClr val="FFFFFF"/>
                  </a:outerShdw>
                </a:effectLst>
              </a:rPr>
              <a:t>INHIBITORS</a:t>
            </a:r>
          </a:p>
        </p:txBody>
      </p:sp>
      <p:sp>
        <p:nvSpPr>
          <p:cNvPr id="157699" name="Rectangle 3"/>
          <p:cNvSpPr>
            <a:spLocks noGrp="1" noChangeArrowheads="1"/>
          </p:cNvSpPr>
          <p:nvPr>
            <p:ph idx="1"/>
          </p:nvPr>
        </p:nvSpPr>
        <p:spPr>
          <a:xfrm>
            <a:off x="228600" y="1143000"/>
            <a:ext cx="8915400" cy="5486400"/>
          </a:xfrm>
        </p:spPr>
        <p:txBody>
          <a:bodyPr/>
          <a:lstStyle/>
          <a:p>
            <a:pPr eaLnBrk="1" hangingPunct="1">
              <a:buFontTx/>
              <a:buNone/>
              <a:defRPr/>
            </a:pPr>
            <a:r>
              <a:rPr lang="en-US" sz="2400" dirty="0" smtClean="0">
                <a:solidFill>
                  <a:srgbClr val="FFFF00"/>
                </a:solidFill>
                <a:effectLst/>
              </a:rPr>
              <a:t>   The cathodic constituent slows the corrosion rate down and allows the anodic constituent to seal the film at lower concentrations than needed when acting along. Almost all the significant inhibitor systems used to control corrosion by waters are now of this type e.g. The chromate/polyphosphate /zinc system.</a:t>
            </a:r>
          </a:p>
          <a:p>
            <a:pPr eaLnBrk="1" hangingPunct="1">
              <a:defRPr/>
            </a:pPr>
            <a:endParaRPr lang="en-US" sz="2400" dirty="0" smtClean="0">
              <a:solidFill>
                <a:srgbClr val="FFFF00"/>
              </a:solidFill>
              <a:effectLst/>
            </a:endParaRPr>
          </a:p>
          <a:p>
            <a:pPr eaLnBrk="1" hangingPunct="1">
              <a:buFontTx/>
              <a:buNone/>
              <a:defRPr/>
            </a:pPr>
            <a:r>
              <a:rPr lang="en-US" sz="2400" dirty="0" smtClean="0">
                <a:solidFill>
                  <a:srgbClr val="FFFF00"/>
                </a:solidFill>
                <a:effectLst/>
              </a:rPr>
              <a:t>   </a:t>
            </a:r>
            <a:r>
              <a:rPr lang="en-US" sz="2400" dirty="0" smtClean="0">
                <a:solidFill>
                  <a:srgbClr val="FFFFFF"/>
                </a:solidFill>
                <a:effectLst/>
              </a:rPr>
              <a:t>In acid environments, which dissolve the protective surface film of oxide on the iron or steel, passivating inhibitors will obviously have no effect. Here it may be possible to use specific adsorption inhibitors - organic molecules that withstand the acid environment and protect the metal surface by adsorption</a:t>
            </a:r>
            <a:r>
              <a:rPr lang="en-US" sz="2800" dirty="0" smtClean="0">
                <a:solidFill>
                  <a:srgbClr val="FFFFFF"/>
                </a:solidFill>
                <a:effectLst/>
              </a:rPr>
              <a:t>. </a:t>
            </a:r>
          </a:p>
          <a:p>
            <a:pPr algn="ctr" eaLnBrk="1" hangingPunct="1">
              <a:defRPr/>
            </a:pPr>
            <a:endParaRPr lang="en-US" sz="2800" dirty="0" smtClean="0"/>
          </a:p>
        </p:txBody>
      </p:sp>
      <p:sp>
        <p:nvSpPr>
          <p:cNvPr id="4" name="Slide Number Placeholder 5"/>
          <p:cNvSpPr>
            <a:spLocks noGrp="1"/>
          </p:cNvSpPr>
          <p:nvPr>
            <p:ph type="sldNum" sz="quarter" idx="12"/>
          </p:nvPr>
        </p:nvSpPr>
        <p:spPr/>
        <p:txBody>
          <a:bodyPr/>
          <a:lstStyle/>
          <a:p>
            <a:pPr>
              <a:defRPr/>
            </a:pPr>
            <a:fld id="{FED95806-7EF8-4659-8229-5DC295FB4885}" type="slidenum">
              <a:rPr lang="en-US"/>
              <a:pPr>
                <a:defRPr/>
              </a:pPr>
              <a:t>24</a:t>
            </a:fld>
            <a:endParaRPr lang="en-US"/>
          </a:p>
        </p:txBody>
      </p:sp>
    </p:spTree>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B473EA1B-7A15-41FA-80AB-BABE87D304D4}" type="slidenum">
              <a:rPr lang="en-US"/>
              <a:pPr>
                <a:defRPr/>
              </a:pPr>
              <a:t>25</a:t>
            </a:fld>
            <a:endParaRPr lang="en-US"/>
          </a:p>
        </p:txBody>
      </p:sp>
      <p:sp>
        <p:nvSpPr>
          <p:cNvPr id="112642" name="Rectangle 2"/>
          <p:cNvSpPr>
            <a:spLocks noChangeArrowheads="1"/>
          </p:cNvSpPr>
          <p:nvPr/>
        </p:nvSpPr>
        <p:spPr bwMode="auto">
          <a:xfrm>
            <a:off x="498475" y="244475"/>
            <a:ext cx="8153400" cy="6308725"/>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marL="225425" indent="-225425" algn="ctr">
              <a:defRPr/>
            </a:pPr>
            <a:r>
              <a:rPr lang="en-US" sz="2800" b="1" dirty="0">
                <a:solidFill>
                  <a:srgbClr val="FF3399"/>
                </a:solidFill>
                <a:effectLst>
                  <a:outerShdw blurRad="38100" dist="38100" dir="2700000" algn="tl">
                    <a:srgbClr val="FFFFFF"/>
                  </a:outerShdw>
                </a:effectLst>
              </a:rPr>
              <a:t>THE ATMOSPHERE</a:t>
            </a:r>
          </a:p>
          <a:p>
            <a:pPr marL="225425" indent="-225425" algn="ctr">
              <a:defRPr/>
            </a:pPr>
            <a:endParaRPr lang="en-US" sz="2800" b="1" dirty="0">
              <a:solidFill>
                <a:srgbClr val="FF3399"/>
              </a:solidFill>
              <a:effectLst>
                <a:outerShdw blurRad="38100" dist="38100" dir="2700000" algn="tl">
                  <a:srgbClr val="FFFFFF"/>
                </a:outerShdw>
              </a:effectLst>
            </a:endParaRPr>
          </a:p>
          <a:p>
            <a:pPr marL="225425" indent="-225425">
              <a:defRPr/>
            </a:pPr>
            <a:r>
              <a:rPr lang="en-US" sz="2800" dirty="0">
                <a:solidFill>
                  <a:srgbClr val="FFFF00"/>
                </a:solidFill>
              </a:rPr>
              <a:t>  Corrosion of metals in the atmosphere includes attack on metals exposed out of doors, indoors in buildings, inside equipment and in closed packages. </a:t>
            </a:r>
          </a:p>
          <a:p>
            <a:pPr marL="225425" indent="-225425">
              <a:defRPr/>
            </a:pPr>
            <a:endParaRPr lang="en-US" sz="2800" dirty="0">
              <a:solidFill>
                <a:srgbClr val="FFFF00"/>
              </a:solidFill>
            </a:endParaRPr>
          </a:p>
          <a:p>
            <a:pPr marL="225425" indent="-225425">
              <a:defRPr/>
            </a:pPr>
            <a:r>
              <a:rPr lang="en-US" sz="2800" dirty="0">
                <a:solidFill>
                  <a:srgbClr val="FFFF00"/>
                </a:solidFill>
              </a:rPr>
              <a:t>  </a:t>
            </a:r>
            <a:r>
              <a:rPr lang="en-US" sz="2800" dirty="0">
                <a:solidFill>
                  <a:srgbClr val="FFFFFF"/>
                </a:solidFill>
              </a:rPr>
              <a:t>Corrosion depends on two factors: </a:t>
            </a:r>
          </a:p>
          <a:p>
            <a:pPr marL="225425" indent="-225425">
              <a:defRPr/>
            </a:pPr>
            <a:endParaRPr lang="en-US" sz="2800" dirty="0">
              <a:solidFill>
                <a:srgbClr val="FFFF00"/>
              </a:solidFill>
            </a:endParaRPr>
          </a:p>
          <a:p>
            <a:pPr marL="225425" indent="-225425">
              <a:buClr>
                <a:srgbClr val="FF0066"/>
              </a:buClr>
              <a:buSzPct val="115000"/>
              <a:buFont typeface="Wingdings" pitchFamily="2" charset="2"/>
              <a:buChar char="ü"/>
              <a:defRPr/>
            </a:pPr>
            <a:r>
              <a:rPr lang="en-US" sz="2800" dirty="0">
                <a:solidFill>
                  <a:srgbClr val="FFFF00"/>
                </a:solidFill>
              </a:rPr>
              <a:t>The contaminants present in the air (the dust content and gaseous impurities) and </a:t>
            </a:r>
          </a:p>
          <a:p>
            <a:pPr marL="225425" indent="-225425">
              <a:buClr>
                <a:srgbClr val="FF0066"/>
              </a:buClr>
              <a:buSzPct val="115000"/>
              <a:buFont typeface="Wingdings" pitchFamily="2" charset="2"/>
              <a:buNone/>
              <a:defRPr/>
            </a:pPr>
            <a:endParaRPr lang="en-US" sz="2800" dirty="0">
              <a:solidFill>
                <a:srgbClr val="FFFF00"/>
              </a:solidFill>
            </a:endParaRPr>
          </a:p>
          <a:p>
            <a:pPr marL="225425" indent="-225425">
              <a:buClr>
                <a:srgbClr val="FF0066"/>
              </a:buClr>
              <a:buSzPct val="115000"/>
              <a:buFont typeface="Wingdings" pitchFamily="2" charset="2"/>
              <a:buChar char="ü"/>
              <a:defRPr/>
            </a:pPr>
            <a:r>
              <a:rPr lang="en-US" sz="2800" dirty="0">
                <a:solidFill>
                  <a:srgbClr val="FFFFFF"/>
                </a:solidFill>
              </a:rPr>
              <a:t>The moisture content of the air.</a:t>
            </a:r>
          </a:p>
          <a:p>
            <a:pPr marL="225425" indent="-225425" algn="just">
              <a:defRPr/>
            </a:pPr>
            <a:endParaRPr lang="en-US" dirty="0">
              <a:solidFill>
                <a:srgbClr val="FFFFFF"/>
              </a:solidFill>
            </a:endParaRPr>
          </a:p>
          <a:p>
            <a:pPr marL="225425" indent="-225425" algn="just">
              <a:defRPr/>
            </a:pPr>
            <a:endParaRPr lang="en-US" dirty="0">
              <a:solidFill>
                <a:srgbClr val="FFFF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2642">
                                            <p:txEl>
                                              <p:pRg st="0" end="0"/>
                                            </p:txEl>
                                          </p:spTgt>
                                        </p:tgtEl>
                                        <p:attrNameLst>
                                          <p:attrName>style.visibility</p:attrName>
                                        </p:attrNameLst>
                                      </p:cBhvr>
                                      <p:to>
                                        <p:strVal val="visible"/>
                                      </p:to>
                                    </p:set>
                                    <p:animEffect transition="in" filter="fade">
                                      <p:cBhvr>
                                        <p:cTn id="7" dur="500"/>
                                        <p:tgtEl>
                                          <p:spTgt spid="11264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2642">
                                            <p:txEl>
                                              <p:pRg st="2" end="2"/>
                                            </p:txEl>
                                          </p:spTgt>
                                        </p:tgtEl>
                                        <p:attrNameLst>
                                          <p:attrName>style.visibility</p:attrName>
                                        </p:attrNameLst>
                                      </p:cBhvr>
                                      <p:to>
                                        <p:strVal val="visible"/>
                                      </p:to>
                                    </p:set>
                                    <p:animEffect transition="in" filter="fade">
                                      <p:cBhvr>
                                        <p:cTn id="12" dur="500"/>
                                        <p:tgtEl>
                                          <p:spTgt spid="11264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2642">
                                            <p:txEl>
                                              <p:pRg st="4" end="4"/>
                                            </p:txEl>
                                          </p:spTgt>
                                        </p:tgtEl>
                                        <p:attrNameLst>
                                          <p:attrName>style.visibility</p:attrName>
                                        </p:attrNameLst>
                                      </p:cBhvr>
                                      <p:to>
                                        <p:strVal val="visible"/>
                                      </p:to>
                                    </p:set>
                                    <p:animEffect transition="in" filter="fade">
                                      <p:cBhvr>
                                        <p:cTn id="17" dur="500"/>
                                        <p:tgtEl>
                                          <p:spTgt spid="112642">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2642">
                                            <p:txEl>
                                              <p:pRg st="6" end="6"/>
                                            </p:txEl>
                                          </p:spTgt>
                                        </p:tgtEl>
                                        <p:attrNameLst>
                                          <p:attrName>style.visibility</p:attrName>
                                        </p:attrNameLst>
                                      </p:cBhvr>
                                      <p:to>
                                        <p:strVal val="visible"/>
                                      </p:to>
                                    </p:set>
                                    <p:animEffect transition="in" filter="fade">
                                      <p:cBhvr>
                                        <p:cTn id="22" dur="500"/>
                                        <p:tgtEl>
                                          <p:spTgt spid="112642">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2642">
                                            <p:txEl>
                                              <p:pRg st="8" end="8"/>
                                            </p:txEl>
                                          </p:spTgt>
                                        </p:tgtEl>
                                        <p:attrNameLst>
                                          <p:attrName>style.visibility</p:attrName>
                                        </p:attrNameLst>
                                      </p:cBhvr>
                                      <p:to>
                                        <p:strVal val="visible"/>
                                      </p:to>
                                    </p:set>
                                    <p:animEffect transition="in" filter="fade">
                                      <p:cBhvr>
                                        <p:cTn id="27" dur="500"/>
                                        <p:tgtEl>
                                          <p:spTgt spid="11264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2" grpId="0" build="allAtOnce"/>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381D7E8B-2DEA-4B37-A3D2-337E93963C28}" type="slidenum">
              <a:rPr lang="en-US"/>
              <a:pPr>
                <a:defRPr/>
              </a:pPr>
              <a:t>26</a:t>
            </a:fld>
            <a:endParaRPr lang="en-US"/>
          </a:p>
        </p:txBody>
      </p:sp>
      <p:sp>
        <p:nvSpPr>
          <p:cNvPr id="114690" name="Rectangle 2"/>
          <p:cNvSpPr>
            <a:spLocks noChangeArrowheads="1"/>
          </p:cNvSpPr>
          <p:nvPr/>
        </p:nvSpPr>
        <p:spPr bwMode="auto">
          <a:xfrm>
            <a:off x="498475" y="336550"/>
            <a:ext cx="8153400" cy="6124575"/>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CONTAMINANTS</a:t>
            </a:r>
          </a:p>
          <a:p>
            <a:pPr algn="ctr">
              <a:defRPr/>
            </a:pPr>
            <a:endParaRPr lang="en-US" sz="2800" b="1" dirty="0">
              <a:effectLst>
                <a:outerShdw blurRad="38100" dist="38100" dir="2700000" algn="tl">
                  <a:srgbClr val="010199"/>
                </a:outerShdw>
              </a:effectLst>
            </a:endParaRPr>
          </a:p>
          <a:p>
            <a:pPr>
              <a:defRPr/>
            </a:pPr>
            <a:r>
              <a:rPr lang="en-US" sz="2400" dirty="0">
                <a:solidFill>
                  <a:srgbClr val="FFFF00"/>
                </a:solidFill>
              </a:rPr>
              <a:t>Atmospheres can differ considerably in the amount and type of contaminant present, depending on whether the area is industrial, urban, rural or marine and they often vary in this respect with the time of day or year. </a:t>
            </a:r>
          </a:p>
          <a:p>
            <a:pPr>
              <a:defRPr/>
            </a:pPr>
            <a:endParaRPr lang="en-US" sz="2400" dirty="0">
              <a:solidFill>
                <a:srgbClr val="FFFF00"/>
              </a:solidFill>
            </a:endParaRPr>
          </a:p>
          <a:p>
            <a:pPr>
              <a:defRPr/>
            </a:pPr>
            <a:r>
              <a:rPr lang="en-US" sz="2400" dirty="0">
                <a:solidFill>
                  <a:srgbClr val="FFFFFF"/>
                </a:solidFill>
              </a:rPr>
              <a:t>Near the coast, sea salts will be present. In an industrial region the air will include appreciable quantities of carbon, carbon compounds and CO</a:t>
            </a:r>
            <a:r>
              <a:rPr lang="en-US" sz="2400" b="1" baseline="-25000" dirty="0">
                <a:solidFill>
                  <a:srgbClr val="FFFFFF"/>
                </a:solidFill>
              </a:rPr>
              <a:t>2</a:t>
            </a:r>
            <a:r>
              <a:rPr lang="en-US" sz="2400" b="1" dirty="0">
                <a:solidFill>
                  <a:srgbClr val="FFFFFF"/>
                </a:solidFill>
              </a:rPr>
              <a:t> </a:t>
            </a:r>
            <a:r>
              <a:rPr lang="en-US" sz="2400" dirty="0">
                <a:solidFill>
                  <a:srgbClr val="FFFFFF"/>
                </a:solidFill>
              </a:rPr>
              <a:t>(the waste products of burning coal, fuel and petrol) and smaller amounts of H</a:t>
            </a:r>
            <a:r>
              <a:rPr lang="en-US" sz="2400" b="1" baseline="-25000" dirty="0">
                <a:solidFill>
                  <a:srgbClr val="FFFFFF"/>
                </a:solidFill>
              </a:rPr>
              <a:t>2</a:t>
            </a:r>
            <a:r>
              <a:rPr lang="en-US" sz="2400" dirty="0">
                <a:solidFill>
                  <a:srgbClr val="FFFFFF"/>
                </a:solidFill>
              </a:rPr>
              <a:t>S, NO</a:t>
            </a:r>
            <a:r>
              <a:rPr lang="en-US" sz="2400" b="1" baseline="-25000" dirty="0">
                <a:solidFill>
                  <a:srgbClr val="FFFFFF"/>
                </a:solidFill>
              </a:rPr>
              <a:t>2</a:t>
            </a:r>
            <a:r>
              <a:rPr lang="en-US" sz="2400" dirty="0">
                <a:solidFill>
                  <a:srgbClr val="FFFFFF"/>
                </a:solidFill>
              </a:rPr>
              <a:t>, NH</a:t>
            </a:r>
            <a:r>
              <a:rPr lang="en-US" sz="2400" b="1" baseline="-25000" dirty="0">
                <a:solidFill>
                  <a:srgbClr val="FFFFFF"/>
                </a:solidFill>
              </a:rPr>
              <a:t>3</a:t>
            </a:r>
            <a:r>
              <a:rPr lang="en-US" sz="2400" dirty="0">
                <a:solidFill>
                  <a:srgbClr val="FFFFFF"/>
                </a:solidFill>
              </a:rPr>
              <a:t> and various suspended salts. </a:t>
            </a:r>
          </a:p>
          <a:p>
            <a:pPr>
              <a:defRPr/>
            </a:pPr>
            <a:endParaRPr lang="en-US" sz="2400" dirty="0">
              <a:solidFill>
                <a:srgbClr val="FFFF00"/>
              </a:solidFill>
            </a:endParaRPr>
          </a:p>
          <a:p>
            <a:pPr>
              <a:defRPr/>
            </a:pPr>
            <a:r>
              <a:rPr lang="en-US" sz="2400" dirty="0">
                <a:solidFill>
                  <a:srgbClr val="FFFF00"/>
                </a:solidFill>
              </a:rPr>
              <a:t>The atmosphere can therefore contain both gaseous and solid contaminants. </a:t>
            </a:r>
          </a:p>
          <a:p>
            <a:pPr algn="just">
              <a:defRPr/>
            </a:pPr>
            <a:endParaRPr lang="en-US" sz="2400" dirty="0">
              <a:solidFill>
                <a:srgbClr val="FFFF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4690">
                                            <p:txEl>
                                              <p:pRg st="0" end="0"/>
                                            </p:txEl>
                                          </p:spTgt>
                                        </p:tgtEl>
                                        <p:attrNameLst>
                                          <p:attrName>style.visibility</p:attrName>
                                        </p:attrNameLst>
                                      </p:cBhvr>
                                      <p:to>
                                        <p:strVal val="visible"/>
                                      </p:to>
                                    </p:set>
                                    <p:animEffect transition="in" filter="fade">
                                      <p:cBhvr>
                                        <p:cTn id="7" dur="500"/>
                                        <p:tgtEl>
                                          <p:spTgt spid="11469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4690">
                                            <p:txEl>
                                              <p:pRg st="2" end="2"/>
                                            </p:txEl>
                                          </p:spTgt>
                                        </p:tgtEl>
                                        <p:attrNameLst>
                                          <p:attrName>style.visibility</p:attrName>
                                        </p:attrNameLst>
                                      </p:cBhvr>
                                      <p:to>
                                        <p:strVal val="visible"/>
                                      </p:to>
                                    </p:set>
                                    <p:animEffect transition="in" filter="fade">
                                      <p:cBhvr>
                                        <p:cTn id="12" dur="500"/>
                                        <p:tgtEl>
                                          <p:spTgt spid="11469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4690">
                                            <p:txEl>
                                              <p:pRg st="4" end="4"/>
                                            </p:txEl>
                                          </p:spTgt>
                                        </p:tgtEl>
                                        <p:attrNameLst>
                                          <p:attrName>style.visibility</p:attrName>
                                        </p:attrNameLst>
                                      </p:cBhvr>
                                      <p:to>
                                        <p:strVal val="visible"/>
                                      </p:to>
                                    </p:set>
                                    <p:animEffect transition="in" filter="fade">
                                      <p:cBhvr>
                                        <p:cTn id="17" dur="500"/>
                                        <p:tgtEl>
                                          <p:spTgt spid="114690">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4690">
                                            <p:txEl>
                                              <p:pRg st="6" end="6"/>
                                            </p:txEl>
                                          </p:spTgt>
                                        </p:tgtEl>
                                        <p:attrNameLst>
                                          <p:attrName>style.visibility</p:attrName>
                                        </p:attrNameLst>
                                      </p:cBhvr>
                                      <p:to>
                                        <p:strVal val="visible"/>
                                      </p:to>
                                    </p:set>
                                    <p:animEffect transition="in" filter="fade">
                                      <p:cBhvr>
                                        <p:cTn id="22" dur="500"/>
                                        <p:tgtEl>
                                          <p:spTgt spid="11469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build="allAtOnce"/>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Rectangle 3"/>
          <p:cNvSpPr>
            <a:spLocks noGrp="1" noChangeArrowheads="1"/>
          </p:cNvSpPr>
          <p:nvPr>
            <p:ph idx="1"/>
          </p:nvPr>
        </p:nvSpPr>
        <p:spPr>
          <a:xfrm>
            <a:off x="381000" y="533400"/>
            <a:ext cx="8305800" cy="5791200"/>
          </a:xfrm>
        </p:spPr>
        <p:txBody>
          <a:bodyPr/>
          <a:lstStyle/>
          <a:p>
            <a:pPr algn="ctr">
              <a:spcBef>
                <a:spcPct val="0"/>
              </a:spcBef>
              <a:buClrTx/>
              <a:buSzTx/>
              <a:buFontTx/>
              <a:buNone/>
              <a:defRPr/>
            </a:pPr>
            <a:r>
              <a:rPr lang="en-US" b="1" dirty="0" smtClean="0">
                <a:solidFill>
                  <a:srgbClr val="FF3399"/>
                </a:solidFill>
                <a:effectLst>
                  <a:outerShdw blurRad="38100" dist="38100" dir="2700000" algn="tl">
                    <a:srgbClr val="FFFFFF"/>
                  </a:outerShdw>
                </a:effectLst>
              </a:rPr>
              <a:t>CONTAMINANTS</a:t>
            </a:r>
          </a:p>
          <a:p>
            <a:pPr algn="ctr">
              <a:spcBef>
                <a:spcPct val="0"/>
              </a:spcBef>
              <a:buClrTx/>
              <a:buSzTx/>
              <a:buFontTx/>
              <a:buNone/>
              <a:defRPr/>
            </a:pPr>
            <a:endParaRPr lang="en-US" b="1" dirty="0" smtClean="0">
              <a:solidFill>
                <a:srgbClr val="FF3399"/>
              </a:solidFill>
              <a:effectLst>
                <a:outerShdw blurRad="38100" dist="38100" dir="2700000" algn="tl">
                  <a:srgbClr val="FFFFFF"/>
                </a:outerShdw>
              </a:effectLst>
            </a:endParaRPr>
          </a:p>
          <a:p>
            <a:pPr>
              <a:spcBef>
                <a:spcPct val="0"/>
              </a:spcBef>
              <a:buClrTx/>
              <a:buSzTx/>
              <a:buFontTx/>
              <a:buNone/>
              <a:defRPr/>
            </a:pPr>
            <a:r>
              <a:rPr lang="en-US" sz="2400" dirty="0" smtClean="0">
                <a:solidFill>
                  <a:srgbClr val="FFFF00"/>
                </a:solidFill>
                <a:effectLst/>
              </a:rPr>
              <a:t>   </a:t>
            </a:r>
            <a:r>
              <a:rPr lang="en-US" sz="2800" dirty="0" smtClean="0">
                <a:solidFill>
                  <a:srgbClr val="FFFF00"/>
                </a:solidFill>
                <a:effectLst/>
              </a:rPr>
              <a:t>SO</a:t>
            </a:r>
            <a:r>
              <a:rPr lang="en-US" sz="1800" b="1" dirty="0" smtClean="0">
                <a:solidFill>
                  <a:srgbClr val="FFFF00"/>
                </a:solidFill>
                <a:effectLst/>
              </a:rPr>
              <a:t>2</a:t>
            </a:r>
            <a:r>
              <a:rPr lang="en-US" sz="2800" dirty="0" smtClean="0">
                <a:solidFill>
                  <a:srgbClr val="FFFF00"/>
                </a:solidFill>
                <a:effectLst/>
              </a:rPr>
              <a:t> (which is converted to </a:t>
            </a:r>
            <a:r>
              <a:rPr lang="en-US" sz="2800" dirty="0" err="1" smtClean="0">
                <a:solidFill>
                  <a:srgbClr val="FFFF00"/>
                </a:solidFill>
                <a:effectLst/>
              </a:rPr>
              <a:t>sulphuric</a:t>
            </a:r>
            <a:r>
              <a:rPr lang="en-US" sz="2800" dirty="0" smtClean="0">
                <a:solidFill>
                  <a:srgbClr val="FFFF00"/>
                </a:solidFill>
                <a:effectLst/>
              </a:rPr>
              <a:t> acid) is the main accelerator of atmosphere corrosion. </a:t>
            </a:r>
          </a:p>
          <a:p>
            <a:pPr>
              <a:spcBef>
                <a:spcPct val="0"/>
              </a:spcBef>
              <a:buClrTx/>
              <a:buSzTx/>
              <a:buFontTx/>
              <a:buNone/>
              <a:defRPr/>
            </a:pPr>
            <a:endParaRPr lang="en-US" sz="2800" dirty="0" smtClean="0">
              <a:solidFill>
                <a:srgbClr val="FFFF00"/>
              </a:solidFill>
              <a:effectLst/>
            </a:endParaRPr>
          </a:p>
          <a:p>
            <a:pPr>
              <a:spcBef>
                <a:spcPct val="0"/>
              </a:spcBef>
              <a:buClrTx/>
              <a:buSzTx/>
              <a:buFontTx/>
              <a:buNone/>
              <a:defRPr/>
            </a:pPr>
            <a:r>
              <a:rPr lang="en-US" sz="2800" dirty="0" smtClean="0">
                <a:solidFill>
                  <a:srgbClr val="FFFF00"/>
                </a:solidFill>
                <a:effectLst/>
              </a:rPr>
              <a:t>   </a:t>
            </a:r>
            <a:r>
              <a:rPr lang="en-US" sz="2800" dirty="0" smtClean="0">
                <a:solidFill>
                  <a:srgbClr val="FFFFFF"/>
                </a:solidFill>
                <a:effectLst/>
              </a:rPr>
              <a:t>Dust particles also play an important role, either because they are themselves corrosive or, with moisture, form corrosion cell when they alight on a metallic surface, or because, though themselves innocuous, they can absorb SO</a:t>
            </a:r>
            <a:r>
              <a:rPr lang="en-US" sz="1800" b="1" dirty="0" smtClean="0">
                <a:solidFill>
                  <a:srgbClr val="FFFFFF"/>
                </a:solidFill>
                <a:effectLst/>
              </a:rPr>
              <a:t>2</a:t>
            </a:r>
            <a:r>
              <a:rPr lang="en-US" sz="2800" dirty="0" smtClean="0">
                <a:solidFill>
                  <a:srgbClr val="FFFFFF"/>
                </a:solidFill>
                <a:effectLst/>
              </a:rPr>
              <a:t> from the atmosphere and so cause corrosion in contact with a metal.</a:t>
            </a:r>
          </a:p>
          <a:p>
            <a:pPr eaLnBrk="1" hangingPunct="1">
              <a:defRPr/>
            </a:pPr>
            <a:endParaRPr lang="en-US" sz="2800" dirty="0" smtClean="0"/>
          </a:p>
        </p:txBody>
      </p:sp>
      <p:sp>
        <p:nvSpPr>
          <p:cNvPr id="3" name="Slide Number Placeholder 5"/>
          <p:cNvSpPr>
            <a:spLocks noGrp="1"/>
          </p:cNvSpPr>
          <p:nvPr>
            <p:ph type="sldNum" sz="quarter" idx="12"/>
          </p:nvPr>
        </p:nvSpPr>
        <p:spPr/>
        <p:txBody>
          <a:bodyPr/>
          <a:lstStyle/>
          <a:p>
            <a:pPr>
              <a:defRPr/>
            </a:pPr>
            <a:fld id="{5C9D6614-CB2C-43C2-94AF-2097A2F2F044}" type="slidenum">
              <a:rPr lang="en-US"/>
              <a:pPr>
                <a:defRPr/>
              </a:pPr>
              <a:t>27</a:t>
            </a:fld>
            <a:endParaRPr lang="en-US"/>
          </a:p>
        </p:txBody>
      </p:sp>
    </p:spTree>
  </p:cSld>
  <p:clrMapOvr>
    <a:masterClrMapping/>
  </p:clrMapOvr>
  <p:transition>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47CFC5C1-296B-4163-A62C-6BB75E68B0D0}" type="slidenum">
              <a:rPr lang="en-US"/>
              <a:pPr>
                <a:defRPr/>
              </a:pPr>
              <a:t>28</a:t>
            </a:fld>
            <a:endParaRPr lang="en-US"/>
          </a:p>
        </p:txBody>
      </p:sp>
      <p:sp>
        <p:nvSpPr>
          <p:cNvPr id="116738" name="Rectangle 2"/>
          <p:cNvSpPr>
            <a:spLocks noChangeArrowheads="1"/>
          </p:cNvSpPr>
          <p:nvPr/>
        </p:nvSpPr>
        <p:spPr bwMode="auto">
          <a:xfrm>
            <a:off x="498475" y="336550"/>
            <a:ext cx="8153400" cy="6124575"/>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MOISTURE </a:t>
            </a:r>
          </a:p>
          <a:p>
            <a:pPr algn="ctr">
              <a:defRPr/>
            </a:pPr>
            <a:endParaRPr lang="en-US" sz="2800" b="1" dirty="0">
              <a:effectLst>
                <a:outerShdw blurRad="38100" dist="38100" dir="2700000" algn="tl">
                  <a:srgbClr val="010199"/>
                </a:outerShdw>
              </a:effectLst>
            </a:endParaRPr>
          </a:p>
          <a:p>
            <a:pPr>
              <a:defRPr/>
            </a:pPr>
            <a:r>
              <a:rPr lang="en-US" sz="2400" dirty="0">
                <a:solidFill>
                  <a:srgbClr val="FFFF00"/>
                </a:solidFill>
              </a:rPr>
              <a:t>Relative humidity is important in considering atmospheric corrosion. </a:t>
            </a:r>
          </a:p>
          <a:p>
            <a:pPr>
              <a:defRPr/>
            </a:pPr>
            <a:endParaRPr lang="en-US" sz="2400" dirty="0">
              <a:solidFill>
                <a:srgbClr val="FFFF00"/>
              </a:solidFill>
            </a:endParaRPr>
          </a:p>
          <a:p>
            <a:pPr>
              <a:defRPr/>
            </a:pPr>
            <a:r>
              <a:rPr lang="en-US" sz="2400" dirty="0">
                <a:solidFill>
                  <a:srgbClr val="FFFFFF"/>
                </a:solidFill>
              </a:rPr>
              <a:t>Clean iron does not rust in inland and industrial atmospheres with a relative humidity of 70% or less, and, in general, for any corrodible metal there is a critical humidity below, which it does not corrode. </a:t>
            </a:r>
          </a:p>
          <a:p>
            <a:pPr>
              <a:defRPr/>
            </a:pPr>
            <a:endParaRPr lang="en-US" sz="2400" dirty="0">
              <a:solidFill>
                <a:srgbClr val="FFFF00"/>
              </a:solidFill>
            </a:endParaRPr>
          </a:p>
          <a:p>
            <a:pPr>
              <a:defRPr/>
            </a:pPr>
            <a:r>
              <a:rPr lang="en-US" sz="2400" dirty="0">
                <a:solidFill>
                  <a:srgbClr val="FFFF00"/>
                </a:solidFill>
              </a:rPr>
              <a:t>The critical humidity is determined largely by the hygroscopic nature of any solid contamination, which may be present, and also by that of the corrosion product, and hence is influenced greatly by pollutants in the atmosphere. </a:t>
            </a:r>
          </a:p>
          <a:p>
            <a:pPr>
              <a:defRPr/>
            </a:pPr>
            <a:endParaRPr lang="en-US" sz="2400" dirty="0">
              <a:solidFill>
                <a:srgbClr val="FFFF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6738">
                                            <p:txEl>
                                              <p:pRg st="0" end="0"/>
                                            </p:txEl>
                                          </p:spTgt>
                                        </p:tgtEl>
                                        <p:attrNameLst>
                                          <p:attrName>style.visibility</p:attrName>
                                        </p:attrNameLst>
                                      </p:cBhvr>
                                      <p:to>
                                        <p:strVal val="visible"/>
                                      </p:to>
                                    </p:set>
                                    <p:animEffect transition="in" filter="fade">
                                      <p:cBhvr>
                                        <p:cTn id="7" dur="500"/>
                                        <p:tgtEl>
                                          <p:spTgt spid="1167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6738">
                                            <p:txEl>
                                              <p:pRg st="2" end="2"/>
                                            </p:txEl>
                                          </p:spTgt>
                                        </p:tgtEl>
                                        <p:attrNameLst>
                                          <p:attrName>style.visibility</p:attrName>
                                        </p:attrNameLst>
                                      </p:cBhvr>
                                      <p:to>
                                        <p:strVal val="visible"/>
                                      </p:to>
                                    </p:set>
                                    <p:animEffect transition="in" filter="fade">
                                      <p:cBhvr>
                                        <p:cTn id="12" dur="500"/>
                                        <p:tgtEl>
                                          <p:spTgt spid="11673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6738">
                                            <p:txEl>
                                              <p:pRg st="4" end="4"/>
                                            </p:txEl>
                                          </p:spTgt>
                                        </p:tgtEl>
                                        <p:attrNameLst>
                                          <p:attrName>style.visibility</p:attrName>
                                        </p:attrNameLst>
                                      </p:cBhvr>
                                      <p:to>
                                        <p:strVal val="visible"/>
                                      </p:to>
                                    </p:set>
                                    <p:animEffect transition="in" filter="fade">
                                      <p:cBhvr>
                                        <p:cTn id="17" dur="500"/>
                                        <p:tgtEl>
                                          <p:spTgt spid="116738">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6738">
                                            <p:txEl>
                                              <p:pRg st="6" end="6"/>
                                            </p:txEl>
                                          </p:spTgt>
                                        </p:tgtEl>
                                        <p:attrNameLst>
                                          <p:attrName>style.visibility</p:attrName>
                                        </p:attrNameLst>
                                      </p:cBhvr>
                                      <p:to>
                                        <p:strVal val="visible"/>
                                      </p:to>
                                    </p:set>
                                    <p:animEffect transition="in" filter="fade">
                                      <p:cBhvr>
                                        <p:cTn id="22" dur="500"/>
                                        <p:tgtEl>
                                          <p:spTgt spid="11673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build="allAtOnce"/>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7" name="Rectangle 3"/>
          <p:cNvSpPr>
            <a:spLocks noGrp="1" noChangeArrowheads="1"/>
          </p:cNvSpPr>
          <p:nvPr>
            <p:ph idx="1"/>
          </p:nvPr>
        </p:nvSpPr>
        <p:spPr>
          <a:xfrm>
            <a:off x="304800" y="609600"/>
            <a:ext cx="8686800" cy="5410200"/>
          </a:xfrm>
        </p:spPr>
        <p:txBody>
          <a:bodyPr/>
          <a:lstStyle/>
          <a:p>
            <a:pPr algn="ctr">
              <a:spcBef>
                <a:spcPct val="0"/>
              </a:spcBef>
              <a:buClrTx/>
              <a:buSzTx/>
              <a:buFontTx/>
              <a:buNone/>
              <a:defRPr/>
            </a:pPr>
            <a:r>
              <a:rPr lang="en-US" sz="2800" b="1" dirty="0" smtClean="0">
                <a:solidFill>
                  <a:srgbClr val="FF3399"/>
                </a:solidFill>
                <a:effectLst>
                  <a:outerShdw blurRad="38100" dist="38100" dir="2700000" algn="tl">
                    <a:srgbClr val="FFFFFF"/>
                  </a:outerShdw>
                </a:effectLst>
              </a:rPr>
              <a:t>MOISTURE</a:t>
            </a:r>
            <a:r>
              <a:rPr lang="en-US" dirty="0" smtClean="0"/>
              <a:t> </a:t>
            </a:r>
          </a:p>
          <a:p>
            <a:pPr algn="just">
              <a:spcBef>
                <a:spcPct val="0"/>
              </a:spcBef>
              <a:buClrTx/>
              <a:buSzTx/>
              <a:buFontTx/>
              <a:buNone/>
              <a:defRPr/>
            </a:pPr>
            <a:endParaRPr lang="en-US" sz="2400" dirty="0" smtClean="0">
              <a:solidFill>
                <a:srgbClr val="FFFF00"/>
              </a:solidFill>
              <a:effectLst/>
            </a:endParaRPr>
          </a:p>
          <a:p>
            <a:pPr>
              <a:spcBef>
                <a:spcPct val="0"/>
              </a:spcBef>
              <a:buClrTx/>
              <a:buSzTx/>
              <a:buFontTx/>
              <a:buNone/>
              <a:defRPr/>
            </a:pPr>
            <a:r>
              <a:rPr lang="en-US" sz="2400" dirty="0" smtClean="0">
                <a:solidFill>
                  <a:srgbClr val="FFFF00"/>
                </a:solidFill>
                <a:effectLst/>
              </a:rPr>
              <a:t>   </a:t>
            </a:r>
            <a:r>
              <a:rPr lang="en-US" sz="2800" dirty="0" smtClean="0">
                <a:solidFill>
                  <a:srgbClr val="FFFF00"/>
                </a:solidFill>
                <a:effectLst/>
              </a:rPr>
              <a:t>Direct exposure to rain can be beneficial or detrimental, as can shelter from rain, rainwater can leach soluble inhibitors from protective coatings, and can wash away corrosion products. </a:t>
            </a:r>
          </a:p>
          <a:p>
            <a:pPr>
              <a:spcBef>
                <a:spcPct val="0"/>
              </a:spcBef>
              <a:buClrTx/>
              <a:buSzTx/>
              <a:buFontTx/>
              <a:buNone/>
              <a:defRPr/>
            </a:pPr>
            <a:endParaRPr lang="en-US" sz="2800" dirty="0" smtClean="0">
              <a:solidFill>
                <a:srgbClr val="FFFF00"/>
              </a:solidFill>
              <a:effectLst/>
            </a:endParaRPr>
          </a:p>
          <a:p>
            <a:pPr>
              <a:spcBef>
                <a:spcPct val="0"/>
              </a:spcBef>
              <a:buClrTx/>
              <a:buSzTx/>
              <a:buFontTx/>
              <a:buNone/>
              <a:defRPr/>
            </a:pPr>
            <a:r>
              <a:rPr lang="en-US" sz="2800" dirty="0" smtClean="0">
                <a:solidFill>
                  <a:srgbClr val="FFFF00"/>
                </a:solidFill>
                <a:effectLst/>
              </a:rPr>
              <a:t>   </a:t>
            </a:r>
            <a:r>
              <a:rPr lang="en-US" sz="2800" dirty="0" smtClean="0">
                <a:solidFill>
                  <a:srgbClr val="FFFFFF"/>
                </a:solidFill>
                <a:effectLst/>
              </a:rPr>
              <a:t>Parts under shelter may be shielded from coarser solid particles, but, on the other hand, could be subject to contamination by wind-blown fine particles, and to polluted condensation, with none of the beneficial effects of rain washing.</a:t>
            </a:r>
          </a:p>
          <a:p>
            <a:pPr algn="ctr" eaLnBrk="1" hangingPunct="1">
              <a:defRPr/>
            </a:pPr>
            <a:endParaRPr lang="en-US" sz="2400" dirty="0" smtClean="0"/>
          </a:p>
        </p:txBody>
      </p:sp>
      <p:sp>
        <p:nvSpPr>
          <p:cNvPr id="3" name="Slide Number Placeholder 5"/>
          <p:cNvSpPr>
            <a:spLocks noGrp="1"/>
          </p:cNvSpPr>
          <p:nvPr>
            <p:ph type="sldNum" sz="quarter" idx="12"/>
          </p:nvPr>
        </p:nvSpPr>
        <p:spPr/>
        <p:txBody>
          <a:bodyPr/>
          <a:lstStyle/>
          <a:p>
            <a:pPr>
              <a:defRPr/>
            </a:pPr>
            <a:fld id="{601CA497-F497-4EDC-B3B3-3A7415F5446F}" type="slidenum">
              <a:rPr lang="en-US"/>
              <a:pPr>
                <a:defRPr/>
              </a:pPr>
              <a:t>29</a:t>
            </a:fld>
            <a:endParaRPr lang="en-US"/>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5302622E-5102-470D-8B9D-F9232F8078A8}" type="slidenum">
              <a:rPr lang="en-US"/>
              <a:pPr>
                <a:defRPr/>
              </a:pPr>
              <a:t>3</a:t>
            </a:fld>
            <a:endParaRPr lang="en-US"/>
          </a:p>
        </p:txBody>
      </p:sp>
      <p:sp>
        <p:nvSpPr>
          <p:cNvPr id="13316" name="Rectangle 4"/>
          <p:cNvSpPr>
            <a:spLocks noChangeArrowheads="1"/>
          </p:cNvSpPr>
          <p:nvPr/>
        </p:nvSpPr>
        <p:spPr bwMode="auto">
          <a:xfrm>
            <a:off x="498475" y="368300"/>
            <a:ext cx="8153400" cy="6062663"/>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THE CORROSION PROCESS</a:t>
            </a:r>
          </a:p>
          <a:p>
            <a:pPr algn="ctr">
              <a:defRPr/>
            </a:pPr>
            <a:endParaRPr lang="en-US" sz="2400" b="1" dirty="0">
              <a:solidFill>
                <a:srgbClr val="FF3399"/>
              </a:solidFill>
            </a:endParaRPr>
          </a:p>
          <a:p>
            <a:pPr>
              <a:defRPr/>
            </a:pPr>
            <a:r>
              <a:rPr lang="en-US" sz="2400" dirty="0">
                <a:solidFill>
                  <a:srgbClr val="FFFF00"/>
                </a:solidFill>
              </a:rPr>
              <a:t>Corrosion is an electrochemical process in which a metal reacts with its environment to form an oxide or other compound analogous to the ore from which it was won. The cell which causes this process has three essential constituents; an anode a cathode and an electrically conducting solution. </a:t>
            </a:r>
          </a:p>
          <a:p>
            <a:pPr algn="ctr">
              <a:defRPr/>
            </a:pPr>
            <a:endParaRPr lang="en-US" sz="2400" dirty="0">
              <a:solidFill>
                <a:srgbClr val="FFFF00"/>
              </a:solidFill>
            </a:endParaRPr>
          </a:p>
          <a:p>
            <a:pPr>
              <a:defRPr/>
            </a:pPr>
            <a:r>
              <a:rPr lang="en-US" sz="2400" dirty="0">
                <a:solidFill>
                  <a:srgbClr val="FFFFFF"/>
                </a:solidFill>
              </a:rPr>
              <a:t>Very simply, the anode is the site at which the metal is corroded; the electrolyte solution is the corrosive medium; and the cathode (part of the same metal surface, or of another metal surface in contact with it) forms the other electrode in the cell and is not consumed in the corrosion process. </a:t>
            </a:r>
          </a:p>
          <a:p>
            <a:pPr algn="just">
              <a:defRPr/>
            </a:pPr>
            <a:endParaRPr lang="en-US" sz="2400" dirty="0">
              <a:solidFill>
                <a:srgbClr val="FFFF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6">
                                            <p:txEl>
                                              <p:pRg st="0" end="0"/>
                                            </p:txEl>
                                          </p:spTgt>
                                        </p:tgtEl>
                                        <p:attrNameLst>
                                          <p:attrName>style.visibility</p:attrName>
                                        </p:attrNameLst>
                                      </p:cBhvr>
                                      <p:to>
                                        <p:strVal val="visible"/>
                                      </p:to>
                                    </p:set>
                                    <p:animEffect transition="in" filter="fade">
                                      <p:cBhvr>
                                        <p:cTn id="7" dur="500"/>
                                        <p:tgtEl>
                                          <p:spTgt spid="1331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16">
                                            <p:txEl>
                                              <p:pRg st="2" end="2"/>
                                            </p:txEl>
                                          </p:spTgt>
                                        </p:tgtEl>
                                        <p:attrNameLst>
                                          <p:attrName>style.visibility</p:attrName>
                                        </p:attrNameLst>
                                      </p:cBhvr>
                                      <p:to>
                                        <p:strVal val="visible"/>
                                      </p:to>
                                    </p:set>
                                    <p:animEffect transition="in" filter="fade">
                                      <p:cBhvr>
                                        <p:cTn id="12" dur="500"/>
                                        <p:tgtEl>
                                          <p:spTgt spid="1331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316">
                                            <p:txEl>
                                              <p:pRg st="4" end="4"/>
                                            </p:txEl>
                                          </p:spTgt>
                                        </p:tgtEl>
                                        <p:attrNameLst>
                                          <p:attrName>style.visibility</p:attrName>
                                        </p:attrNameLst>
                                      </p:cBhvr>
                                      <p:to>
                                        <p:strVal val="visible"/>
                                      </p:to>
                                    </p:set>
                                    <p:animEffect transition="in" filter="fade">
                                      <p:cBhvr>
                                        <p:cTn id="17" dur="500"/>
                                        <p:tgtEl>
                                          <p:spTgt spid="133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build="allAtOnce"/>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CA36C1E1-3D42-4746-8CDE-92A8F8EC8F8C}" type="slidenum">
              <a:rPr lang="en-US"/>
              <a:pPr>
                <a:defRPr/>
              </a:pPr>
              <a:t>30</a:t>
            </a:fld>
            <a:endParaRPr lang="en-US"/>
          </a:p>
        </p:txBody>
      </p:sp>
      <p:sp>
        <p:nvSpPr>
          <p:cNvPr id="118786" name="Rectangle 2"/>
          <p:cNvSpPr>
            <a:spLocks noChangeArrowheads="1"/>
          </p:cNvSpPr>
          <p:nvPr/>
        </p:nvSpPr>
        <p:spPr bwMode="auto">
          <a:xfrm>
            <a:off x="304800" y="500063"/>
            <a:ext cx="8153400" cy="6002337"/>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METHODS OF CONTROL</a:t>
            </a:r>
          </a:p>
          <a:p>
            <a:pPr algn="ctr">
              <a:defRPr/>
            </a:pPr>
            <a:endParaRPr lang="en-US" b="1" dirty="0"/>
          </a:p>
          <a:p>
            <a:pPr>
              <a:defRPr/>
            </a:pPr>
            <a:r>
              <a:rPr lang="en-US" sz="2400" dirty="0">
                <a:solidFill>
                  <a:srgbClr val="FFFF00"/>
                </a:solidFill>
              </a:rPr>
              <a:t>The most effective way of minimizing atmospheric corrosion would be to modify the atmosphere by excluding pollutants, particular SO</a:t>
            </a:r>
            <a:r>
              <a:rPr lang="en-US" sz="1600" b="1" dirty="0">
                <a:solidFill>
                  <a:srgbClr val="FFFF00"/>
                </a:solidFill>
              </a:rPr>
              <a:t>2</a:t>
            </a:r>
            <a:r>
              <a:rPr lang="en-US" sz="2400" dirty="0">
                <a:solidFill>
                  <a:srgbClr val="FFFF00"/>
                </a:solidFill>
              </a:rPr>
              <a:t>. </a:t>
            </a:r>
          </a:p>
          <a:p>
            <a:pPr>
              <a:defRPr/>
            </a:pPr>
            <a:endParaRPr lang="en-US" sz="2400" dirty="0">
              <a:solidFill>
                <a:srgbClr val="FFFF00"/>
              </a:solidFill>
            </a:endParaRPr>
          </a:p>
          <a:p>
            <a:pPr>
              <a:defRPr/>
            </a:pPr>
            <a:r>
              <a:rPr lang="en-US" sz="2400" dirty="0">
                <a:solidFill>
                  <a:srgbClr val="FFFFFF"/>
                </a:solidFill>
              </a:rPr>
              <a:t>This cannot normally be done outdoors, and structures or equipment located near industrial sites therefore need extra protection. </a:t>
            </a:r>
          </a:p>
          <a:p>
            <a:pPr>
              <a:defRPr/>
            </a:pPr>
            <a:endParaRPr lang="en-US" sz="2400" dirty="0">
              <a:solidFill>
                <a:srgbClr val="FFFF00"/>
              </a:solidFill>
            </a:endParaRPr>
          </a:p>
          <a:p>
            <a:pPr>
              <a:defRPr/>
            </a:pPr>
            <a:r>
              <a:rPr lang="en-US" sz="2400" dirty="0">
                <a:solidFill>
                  <a:srgbClr val="FFFF00"/>
                </a:solidFill>
              </a:rPr>
              <a:t>Indoors, air conditioning can ensure a filtered, cleaned and dried atmosphere with a low relative humidity, through it should be remembered that switching off the air conditioning at night might cause condensation and with it corrosion.</a:t>
            </a:r>
          </a:p>
          <a:p>
            <a:pPr algn="just">
              <a:defRPr/>
            </a:pPr>
            <a:endParaRPr lang="en-US" sz="2400" dirty="0">
              <a:solidFill>
                <a:srgbClr val="FFFF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8786">
                                            <p:txEl>
                                              <p:pRg st="0" end="0"/>
                                            </p:txEl>
                                          </p:spTgt>
                                        </p:tgtEl>
                                        <p:attrNameLst>
                                          <p:attrName>style.visibility</p:attrName>
                                        </p:attrNameLst>
                                      </p:cBhvr>
                                      <p:to>
                                        <p:strVal val="visible"/>
                                      </p:to>
                                    </p:set>
                                    <p:animEffect transition="in" filter="fade">
                                      <p:cBhvr>
                                        <p:cTn id="7" dur="500"/>
                                        <p:tgtEl>
                                          <p:spTgt spid="11878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8786">
                                            <p:txEl>
                                              <p:pRg st="2" end="2"/>
                                            </p:txEl>
                                          </p:spTgt>
                                        </p:tgtEl>
                                        <p:attrNameLst>
                                          <p:attrName>style.visibility</p:attrName>
                                        </p:attrNameLst>
                                      </p:cBhvr>
                                      <p:to>
                                        <p:strVal val="visible"/>
                                      </p:to>
                                    </p:set>
                                    <p:animEffect transition="in" filter="fade">
                                      <p:cBhvr>
                                        <p:cTn id="12" dur="500"/>
                                        <p:tgtEl>
                                          <p:spTgt spid="11878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8786">
                                            <p:txEl>
                                              <p:pRg st="4" end="4"/>
                                            </p:txEl>
                                          </p:spTgt>
                                        </p:tgtEl>
                                        <p:attrNameLst>
                                          <p:attrName>style.visibility</p:attrName>
                                        </p:attrNameLst>
                                      </p:cBhvr>
                                      <p:to>
                                        <p:strVal val="visible"/>
                                      </p:to>
                                    </p:set>
                                    <p:animEffect transition="in" filter="fade">
                                      <p:cBhvr>
                                        <p:cTn id="17" dur="500"/>
                                        <p:tgtEl>
                                          <p:spTgt spid="118786">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8786">
                                            <p:txEl>
                                              <p:pRg st="6" end="6"/>
                                            </p:txEl>
                                          </p:spTgt>
                                        </p:tgtEl>
                                        <p:attrNameLst>
                                          <p:attrName>style.visibility</p:attrName>
                                        </p:attrNameLst>
                                      </p:cBhvr>
                                      <p:to>
                                        <p:strVal val="visible"/>
                                      </p:to>
                                    </p:set>
                                    <p:animEffect transition="in" filter="fade">
                                      <p:cBhvr>
                                        <p:cTn id="22" dur="500"/>
                                        <p:tgtEl>
                                          <p:spTgt spid="11878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0" build="allAtOnce"/>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1" name="Rectangle 3"/>
          <p:cNvSpPr>
            <a:spLocks noGrp="1" noChangeArrowheads="1"/>
          </p:cNvSpPr>
          <p:nvPr>
            <p:ph idx="1"/>
          </p:nvPr>
        </p:nvSpPr>
        <p:spPr>
          <a:xfrm>
            <a:off x="381000" y="914400"/>
            <a:ext cx="8305800" cy="5257800"/>
          </a:xfrm>
        </p:spPr>
        <p:txBody>
          <a:bodyPr/>
          <a:lstStyle/>
          <a:p>
            <a:pPr algn="ctr">
              <a:spcBef>
                <a:spcPct val="0"/>
              </a:spcBef>
              <a:buClrTx/>
              <a:buSzTx/>
              <a:buFontTx/>
              <a:buNone/>
              <a:defRPr/>
            </a:pPr>
            <a:r>
              <a:rPr lang="en-US" sz="2800" b="1" dirty="0" smtClean="0">
                <a:solidFill>
                  <a:srgbClr val="FF3399"/>
                </a:solidFill>
                <a:effectLst>
                  <a:outerShdw blurRad="38100" dist="38100" dir="2700000" algn="tl">
                    <a:srgbClr val="FFFFFF"/>
                  </a:outerShdw>
                </a:effectLst>
              </a:rPr>
              <a:t>METHODS OF CONTROL</a:t>
            </a:r>
          </a:p>
          <a:p>
            <a:pPr algn="ctr">
              <a:spcBef>
                <a:spcPct val="0"/>
              </a:spcBef>
              <a:buClrTx/>
              <a:buSzTx/>
              <a:buFontTx/>
              <a:buNone/>
              <a:defRPr/>
            </a:pPr>
            <a:endParaRPr lang="en-US" sz="2800" b="1" dirty="0" smtClean="0">
              <a:solidFill>
                <a:srgbClr val="FF3399"/>
              </a:solidFill>
              <a:effectLst>
                <a:outerShdw blurRad="38100" dist="38100" dir="2700000" algn="tl">
                  <a:srgbClr val="FFFFFF"/>
                </a:outerShdw>
              </a:effectLst>
            </a:endParaRPr>
          </a:p>
          <a:p>
            <a:pPr>
              <a:spcBef>
                <a:spcPct val="0"/>
              </a:spcBef>
              <a:buClrTx/>
              <a:buSzTx/>
              <a:buFontTx/>
              <a:buNone/>
              <a:defRPr/>
            </a:pPr>
            <a:r>
              <a:rPr lang="en-US" sz="2800" dirty="0" smtClean="0">
                <a:solidFill>
                  <a:srgbClr val="FFFF00"/>
                </a:solidFill>
                <a:effectLst/>
              </a:rPr>
              <a:t>   To protect bare steel in inaccessible enclosed spaces (packages, awkward recesses, box sections, internal components of engines) the volatile corrosion inhibitors (VCIs) are available.</a:t>
            </a:r>
          </a:p>
          <a:p>
            <a:pPr>
              <a:spcBef>
                <a:spcPct val="0"/>
              </a:spcBef>
              <a:buClrTx/>
              <a:buSzTx/>
              <a:buFontTx/>
              <a:buNone/>
              <a:defRPr/>
            </a:pPr>
            <a:r>
              <a:rPr lang="en-US" sz="2800" dirty="0" smtClean="0">
                <a:solidFill>
                  <a:srgbClr val="FFFF00"/>
                </a:solidFill>
                <a:effectLst/>
              </a:rPr>
              <a:t> </a:t>
            </a:r>
          </a:p>
          <a:p>
            <a:pPr>
              <a:spcBef>
                <a:spcPct val="0"/>
              </a:spcBef>
              <a:buClrTx/>
              <a:buSzTx/>
              <a:buFontTx/>
              <a:buNone/>
              <a:defRPr/>
            </a:pPr>
            <a:r>
              <a:rPr lang="en-US" sz="2800" dirty="0" smtClean="0">
                <a:solidFill>
                  <a:srgbClr val="FFFF00"/>
                </a:solidFill>
                <a:effectLst/>
              </a:rPr>
              <a:t>   </a:t>
            </a:r>
            <a:r>
              <a:rPr lang="en-US" sz="2800" dirty="0" smtClean="0">
                <a:solidFill>
                  <a:srgbClr val="FFFFFF"/>
                </a:solidFill>
                <a:effectLst/>
              </a:rPr>
              <a:t>The two common are </a:t>
            </a:r>
            <a:r>
              <a:rPr lang="en-US" sz="2800" dirty="0" err="1" smtClean="0">
                <a:solidFill>
                  <a:srgbClr val="FFFFFF"/>
                </a:solidFill>
                <a:effectLst/>
              </a:rPr>
              <a:t>cyclohexylamine</a:t>
            </a:r>
            <a:r>
              <a:rPr lang="en-US" sz="2800" dirty="0" smtClean="0">
                <a:solidFill>
                  <a:srgbClr val="FFFFFF"/>
                </a:solidFill>
                <a:effectLst/>
              </a:rPr>
              <a:t> carbonate </a:t>
            </a:r>
          </a:p>
          <a:p>
            <a:pPr>
              <a:spcBef>
                <a:spcPct val="0"/>
              </a:spcBef>
              <a:buClrTx/>
              <a:buSzTx/>
              <a:buFontTx/>
              <a:buNone/>
              <a:defRPr/>
            </a:pPr>
            <a:r>
              <a:rPr lang="en-US" sz="2800" dirty="0" smtClean="0">
                <a:solidFill>
                  <a:srgbClr val="FFFFFF"/>
                </a:solidFill>
                <a:effectLst/>
              </a:rPr>
              <a:t>   (which has the more rapid action but is more rapidly exhausted) and </a:t>
            </a:r>
            <a:r>
              <a:rPr lang="en-US" sz="2800" dirty="0" err="1" smtClean="0">
                <a:solidFill>
                  <a:srgbClr val="FFFFFF"/>
                </a:solidFill>
                <a:effectLst/>
              </a:rPr>
              <a:t>dicyclohexylamine</a:t>
            </a:r>
            <a:r>
              <a:rPr lang="en-US" sz="2800" dirty="0" smtClean="0">
                <a:solidFill>
                  <a:srgbClr val="FFFFFF"/>
                </a:solidFill>
                <a:effectLst/>
              </a:rPr>
              <a:t> nitrite. </a:t>
            </a:r>
          </a:p>
          <a:p>
            <a:pPr eaLnBrk="1" hangingPunct="1">
              <a:defRPr/>
            </a:pPr>
            <a:endParaRPr lang="en-US" sz="2800" dirty="0" smtClean="0">
              <a:solidFill>
                <a:srgbClr val="FFFFFF"/>
              </a:solidFill>
            </a:endParaRPr>
          </a:p>
        </p:txBody>
      </p:sp>
      <p:sp>
        <p:nvSpPr>
          <p:cNvPr id="3" name="Slide Number Placeholder 5"/>
          <p:cNvSpPr>
            <a:spLocks noGrp="1"/>
          </p:cNvSpPr>
          <p:nvPr>
            <p:ph type="sldNum" sz="quarter" idx="12"/>
          </p:nvPr>
        </p:nvSpPr>
        <p:spPr/>
        <p:txBody>
          <a:bodyPr/>
          <a:lstStyle/>
          <a:p>
            <a:pPr>
              <a:defRPr/>
            </a:pPr>
            <a:fld id="{4DCA467F-E383-402A-8F09-BD3EC4545AC5}" type="slidenum">
              <a:rPr lang="en-US"/>
              <a:pPr>
                <a:defRPr/>
              </a:pPr>
              <a:t>31</a:t>
            </a:fld>
            <a:endParaRPr lang="en-US"/>
          </a:p>
        </p:txBody>
      </p:sp>
    </p:spTree>
  </p:cSld>
  <p:clrMapOvr>
    <a:masterClrMapping/>
  </p:clrMapOvr>
  <p:transition>
    <p:fade thruBlk="1"/>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691C4B89-A768-4960-B23C-FF9BFC9EC72B}" type="slidenum">
              <a:rPr lang="en-US"/>
              <a:pPr>
                <a:defRPr/>
              </a:pPr>
              <a:t>32</a:t>
            </a:fld>
            <a:endParaRPr lang="en-US"/>
          </a:p>
        </p:txBody>
      </p:sp>
      <p:sp>
        <p:nvSpPr>
          <p:cNvPr id="120834" name="Rectangle 2"/>
          <p:cNvSpPr>
            <a:spLocks noChangeArrowheads="1"/>
          </p:cNvSpPr>
          <p:nvPr/>
        </p:nvSpPr>
        <p:spPr bwMode="auto">
          <a:xfrm>
            <a:off x="0" y="-36513"/>
            <a:ext cx="9144000" cy="6186488"/>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SOILS</a:t>
            </a:r>
          </a:p>
          <a:p>
            <a:pPr algn="ctr">
              <a:defRPr/>
            </a:pPr>
            <a:r>
              <a:rPr lang="en-US" sz="2800" b="1" dirty="0">
                <a:solidFill>
                  <a:srgbClr val="FF3399"/>
                </a:solidFill>
                <a:effectLst>
                  <a:outerShdw blurRad="38100" dist="38100" dir="2700000" algn="tl">
                    <a:srgbClr val="FFFFFF"/>
                  </a:outerShdw>
                </a:effectLst>
              </a:rPr>
              <a:t>FACTORS INFLUENCING CORROSION</a:t>
            </a:r>
          </a:p>
          <a:p>
            <a:pPr algn="ctr">
              <a:defRPr/>
            </a:pPr>
            <a:endParaRPr lang="en-US" sz="2800" b="1" dirty="0">
              <a:solidFill>
                <a:srgbClr val="FF3399"/>
              </a:solidFill>
              <a:effectLst>
                <a:outerShdw blurRad="38100" dist="38100" dir="2700000" algn="tl">
                  <a:srgbClr val="FFFFFF"/>
                </a:outerShdw>
              </a:effectLst>
            </a:endParaRPr>
          </a:p>
          <a:p>
            <a:pPr>
              <a:defRPr/>
            </a:pPr>
            <a:r>
              <a:rPr lang="en-US" sz="2400" dirty="0">
                <a:solidFill>
                  <a:srgbClr val="FFFF00"/>
                </a:solidFill>
              </a:rPr>
              <a:t>The main factors determining whether soil conditions are conducive to corrosion are: moisture, access to oxygen (aeration), electrical conductivity (which influenced by the presence of dissolved salts) and the pH of the soil.</a:t>
            </a:r>
          </a:p>
          <a:p>
            <a:pPr>
              <a:defRPr/>
            </a:pPr>
            <a:endParaRPr lang="en-US" sz="2400" dirty="0">
              <a:solidFill>
                <a:srgbClr val="FFFF00"/>
              </a:solidFill>
            </a:endParaRPr>
          </a:p>
          <a:p>
            <a:pPr algn="ctr">
              <a:defRPr/>
            </a:pPr>
            <a:endParaRPr lang="en-US" sz="2400" dirty="0">
              <a:solidFill>
                <a:srgbClr val="FFFF00"/>
              </a:solidFill>
            </a:endParaRPr>
          </a:p>
          <a:p>
            <a:pPr algn="ctr">
              <a:defRPr/>
            </a:pPr>
            <a:r>
              <a:rPr lang="en-US" sz="2400" b="1" dirty="0">
                <a:solidFill>
                  <a:srgbClr val="FF3399"/>
                </a:solidFill>
              </a:rPr>
              <a:t>METHODS OF CONTROL</a:t>
            </a:r>
          </a:p>
          <a:p>
            <a:pPr algn="ctr">
              <a:defRPr/>
            </a:pPr>
            <a:endParaRPr lang="en-US" sz="2400" b="1" dirty="0">
              <a:solidFill>
                <a:srgbClr val="FF3399"/>
              </a:solidFill>
            </a:endParaRPr>
          </a:p>
          <a:p>
            <a:pPr>
              <a:defRPr/>
            </a:pPr>
            <a:r>
              <a:rPr lang="en-US" sz="2400" dirty="0">
                <a:solidFill>
                  <a:srgbClr val="FFFFFF"/>
                </a:solidFill>
              </a:rPr>
              <a:t>Acid soil environments can be made less corrosive if limestone chips are packed around the buried metal, but apart from this, it is difficult to modify the environment other than by </a:t>
            </a:r>
          </a:p>
          <a:p>
            <a:pPr>
              <a:defRPr/>
            </a:pPr>
            <a:r>
              <a:rPr lang="en-US" sz="2400" dirty="0">
                <a:solidFill>
                  <a:srgbClr val="FFFF00"/>
                </a:solidFill>
              </a:rPr>
              <a:t>Specify individually </a:t>
            </a:r>
            <a:r>
              <a:rPr lang="en-US" sz="2400" dirty="0">
                <a:solidFill>
                  <a:srgbClr val="FFFFFF"/>
                </a:solidFill>
              </a:rPr>
              <a:t>the structure or pipeline.</a:t>
            </a:r>
          </a:p>
          <a:p>
            <a:pPr>
              <a:defRPr/>
            </a:pPr>
            <a:endParaRPr lang="en-US" sz="2400" dirty="0">
              <a:solidFill>
                <a:srgbClr val="FFFFFF"/>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0834">
                                            <p:txEl>
                                              <p:pRg st="0" end="0"/>
                                            </p:txEl>
                                          </p:spTgt>
                                        </p:tgtEl>
                                        <p:attrNameLst>
                                          <p:attrName>style.visibility</p:attrName>
                                        </p:attrNameLst>
                                      </p:cBhvr>
                                      <p:to>
                                        <p:strVal val="visible"/>
                                      </p:to>
                                    </p:set>
                                    <p:animEffect transition="in" filter="fade">
                                      <p:cBhvr>
                                        <p:cTn id="7" dur="500"/>
                                        <p:tgtEl>
                                          <p:spTgt spid="12083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0834">
                                            <p:txEl>
                                              <p:pRg st="1" end="1"/>
                                            </p:txEl>
                                          </p:spTgt>
                                        </p:tgtEl>
                                        <p:attrNameLst>
                                          <p:attrName>style.visibility</p:attrName>
                                        </p:attrNameLst>
                                      </p:cBhvr>
                                      <p:to>
                                        <p:strVal val="visible"/>
                                      </p:to>
                                    </p:set>
                                    <p:animEffect transition="in" filter="fade">
                                      <p:cBhvr>
                                        <p:cTn id="10" dur="500"/>
                                        <p:tgtEl>
                                          <p:spTgt spid="120834">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0834">
                                            <p:txEl>
                                              <p:pRg st="3" end="3"/>
                                            </p:txEl>
                                          </p:spTgt>
                                        </p:tgtEl>
                                        <p:attrNameLst>
                                          <p:attrName>style.visibility</p:attrName>
                                        </p:attrNameLst>
                                      </p:cBhvr>
                                      <p:to>
                                        <p:strVal val="visible"/>
                                      </p:to>
                                    </p:set>
                                    <p:animEffect transition="in" filter="fade">
                                      <p:cBhvr>
                                        <p:cTn id="15" dur="500"/>
                                        <p:tgtEl>
                                          <p:spTgt spid="120834">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20834">
                                            <p:txEl>
                                              <p:pRg st="6" end="6"/>
                                            </p:txEl>
                                          </p:spTgt>
                                        </p:tgtEl>
                                        <p:attrNameLst>
                                          <p:attrName>style.visibility</p:attrName>
                                        </p:attrNameLst>
                                      </p:cBhvr>
                                      <p:to>
                                        <p:strVal val="visible"/>
                                      </p:to>
                                    </p:set>
                                    <p:animEffect transition="in" filter="fade">
                                      <p:cBhvr>
                                        <p:cTn id="20" dur="500"/>
                                        <p:tgtEl>
                                          <p:spTgt spid="120834">
                                            <p:txEl>
                                              <p:pRg st="6" end="6"/>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20834">
                                            <p:txEl>
                                              <p:pRg st="8" end="8"/>
                                            </p:txEl>
                                          </p:spTgt>
                                        </p:tgtEl>
                                        <p:attrNameLst>
                                          <p:attrName>style.visibility</p:attrName>
                                        </p:attrNameLst>
                                      </p:cBhvr>
                                      <p:to>
                                        <p:strVal val="visible"/>
                                      </p:to>
                                    </p:set>
                                    <p:animEffect transition="in" filter="fade">
                                      <p:cBhvr>
                                        <p:cTn id="25" dur="500"/>
                                        <p:tgtEl>
                                          <p:spTgt spid="120834">
                                            <p:txEl>
                                              <p:pRg st="8" end="8"/>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20834">
                                            <p:txEl>
                                              <p:pRg st="9" end="9"/>
                                            </p:txEl>
                                          </p:spTgt>
                                        </p:tgtEl>
                                        <p:attrNameLst>
                                          <p:attrName>style.visibility</p:attrName>
                                        </p:attrNameLst>
                                      </p:cBhvr>
                                      <p:to>
                                        <p:strVal val="visible"/>
                                      </p:to>
                                    </p:set>
                                    <p:animEffect transition="in" filter="fade">
                                      <p:cBhvr>
                                        <p:cTn id="30" dur="500"/>
                                        <p:tgtEl>
                                          <p:spTgt spid="12083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4" grpId="0" build="allAtOnce"/>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5" name="Rectangle 3"/>
          <p:cNvSpPr>
            <a:spLocks noGrp="1" noChangeArrowheads="1"/>
          </p:cNvSpPr>
          <p:nvPr>
            <p:ph idx="1"/>
          </p:nvPr>
        </p:nvSpPr>
        <p:spPr>
          <a:xfrm>
            <a:off x="304800" y="914400"/>
            <a:ext cx="8305800" cy="4876800"/>
          </a:xfrm>
        </p:spPr>
        <p:txBody>
          <a:bodyPr/>
          <a:lstStyle/>
          <a:p>
            <a:pPr algn="ctr">
              <a:lnSpc>
                <a:spcPct val="90000"/>
              </a:lnSpc>
              <a:spcBef>
                <a:spcPct val="0"/>
              </a:spcBef>
              <a:buClrTx/>
              <a:buSzTx/>
              <a:buFontTx/>
              <a:buNone/>
              <a:defRPr/>
            </a:pPr>
            <a:r>
              <a:rPr lang="en-US" sz="2800" b="1" dirty="0" smtClean="0">
                <a:solidFill>
                  <a:srgbClr val="FF3399"/>
                </a:solidFill>
                <a:effectLst>
                  <a:outerShdw blurRad="38100" dist="38100" dir="2700000" algn="tl">
                    <a:srgbClr val="FFFFFF"/>
                  </a:outerShdw>
                </a:effectLst>
              </a:rPr>
              <a:t>METHODS OF CONTROL</a:t>
            </a:r>
            <a:r>
              <a:rPr lang="en-US" sz="2800" dirty="0" smtClean="0"/>
              <a:t> </a:t>
            </a:r>
          </a:p>
          <a:p>
            <a:pPr algn="ctr">
              <a:lnSpc>
                <a:spcPct val="90000"/>
              </a:lnSpc>
              <a:spcBef>
                <a:spcPct val="0"/>
              </a:spcBef>
              <a:buClrTx/>
              <a:buSzTx/>
              <a:buFontTx/>
              <a:buNone/>
              <a:defRPr/>
            </a:pPr>
            <a:endParaRPr lang="en-US" sz="2800" dirty="0" smtClean="0"/>
          </a:p>
          <a:p>
            <a:pPr>
              <a:lnSpc>
                <a:spcPct val="90000"/>
              </a:lnSpc>
              <a:spcBef>
                <a:spcPct val="0"/>
              </a:spcBef>
              <a:buClrTx/>
              <a:buSzTx/>
              <a:buFontTx/>
              <a:buNone/>
              <a:defRPr/>
            </a:pPr>
            <a:r>
              <a:rPr lang="en-US" sz="2800" dirty="0" smtClean="0">
                <a:solidFill>
                  <a:srgbClr val="FFFF00"/>
                </a:solidFill>
                <a:effectLst/>
              </a:rPr>
              <a:t>   Zinc coatings reduce weight loss and pitting of steel (but have to be insulated from contact with other metals to prevent deterioration by galvanic corrosion), and coatings of cement or soft rubber have also been found to give good protection. </a:t>
            </a:r>
          </a:p>
          <a:p>
            <a:pPr>
              <a:lnSpc>
                <a:spcPct val="90000"/>
              </a:lnSpc>
              <a:spcBef>
                <a:spcPct val="0"/>
              </a:spcBef>
              <a:buClrTx/>
              <a:buSzTx/>
              <a:buFontTx/>
              <a:buNone/>
              <a:defRPr/>
            </a:pPr>
            <a:endParaRPr lang="en-US" sz="2800" dirty="0" smtClean="0">
              <a:solidFill>
                <a:srgbClr val="FFFF00"/>
              </a:solidFill>
              <a:effectLst/>
            </a:endParaRPr>
          </a:p>
          <a:p>
            <a:pPr>
              <a:lnSpc>
                <a:spcPct val="90000"/>
              </a:lnSpc>
              <a:spcBef>
                <a:spcPct val="0"/>
              </a:spcBef>
              <a:buClrTx/>
              <a:buSzTx/>
              <a:buFontTx/>
              <a:buNone/>
              <a:defRPr/>
            </a:pPr>
            <a:r>
              <a:rPr lang="en-US" sz="2800" dirty="0" smtClean="0">
                <a:solidFill>
                  <a:srgbClr val="FFFF00"/>
                </a:solidFill>
                <a:effectLst/>
              </a:rPr>
              <a:t>   </a:t>
            </a:r>
            <a:r>
              <a:rPr lang="en-US" sz="2800" dirty="0" smtClean="0">
                <a:solidFill>
                  <a:srgbClr val="FFFFFF"/>
                </a:solidFill>
                <a:effectLst/>
              </a:rPr>
              <a:t>However, the usual method of preventing corrosion of steel components in soil is to coat them with a reinforced coal-tar, bitumen or pitch layer and apply cathodic protection.</a:t>
            </a:r>
          </a:p>
          <a:p>
            <a:pPr algn="ctr" eaLnBrk="1" hangingPunct="1">
              <a:lnSpc>
                <a:spcPct val="90000"/>
              </a:lnSpc>
              <a:buFontTx/>
              <a:buNone/>
              <a:defRPr/>
            </a:pPr>
            <a:endParaRPr lang="en-US" sz="2800" dirty="0" smtClean="0"/>
          </a:p>
        </p:txBody>
      </p:sp>
      <p:sp>
        <p:nvSpPr>
          <p:cNvPr id="3" name="Slide Number Placeholder 5"/>
          <p:cNvSpPr>
            <a:spLocks noGrp="1"/>
          </p:cNvSpPr>
          <p:nvPr>
            <p:ph type="sldNum" sz="quarter" idx="12"/>
          </p:nvPr>
        </p:nvSpPr>
        <p:spPr/>
        <p:txBody>
          <a:bodyPr/>
          <a:lstStyle/>
          <a:p>
            <a:pPr>
              <a:defRPr/>
            </a:pPr>
            <a:fld id="{7F4890F3-87A5-47D4-BCF2-52B540623572}" type="slidenum">
              <a:rPr lang="en-US"/>
              <a:pPr>
                <a:defRPr/>
              </a:pPr>
              <a:t>33</a:t>
            </a:fld>
            <a:endParaRPr lang="en-US"/>
          </a:p>
        </p:txBody>
      </p:sp>
    </p:spTree>
  </p:cSld>
  <p:clrMapOvr>
    <a:masterClrMapping/>
  </p:clrMapOvr>
  <p:transition>
    <p:fade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A0061F86-81AA-4783-91E1-5328961A8B8D}" type="slidenum">
              <a:rPr lang="en-US"/>
              <a:pPr>
                <a:defRPr/>
              </a:pPr>
              <a:t>34</a:t>
            </a:fld>
            <a:endParaRPr lang="en-US"/>
          </a:p>
        </p:txBody>
      </p:sp>
      <p:sp>
        <p:nvSpPr>
          <p:cNvPr id="122882" name="Rectangle 2"/>
          <p:cNvSpPr>
            <a:spLocks noChangeArrowheads="1"/>
          </p:cNvSpPr>
          <p:nvPr/>
        </p:nvSpPr>
        <p:spPr bwMode="auto">
          <a:xfrm>
            <a:off x="498475" y="-3175"/>
            <a:ext cx="8153400" cy="6802438"/>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ELECTRICAL METHODS OF CONTROL</a:t>
            </a:r>
          </a:p>
          <a:p>
            <a:pPr algn="ctr">
              <a:defRPr/>
            </a:pPr>
            <a:r>
              <a:rPr lang="en-US" sz="2400" dirty="0">
                <a:solidFill>
                  <a:srgbClr val="FFFFFF"/>
                </a:solidFill>
              </a:rPr>
              <a:t>There are three electrical methods of corrosion control:</a:t>
            </a:r>
          </a:p>
          <a:p>
            <a:pPr algn="ctr">
              <a:defRPr/>
            </a:pPr>
            <a:endParaRPr lang="en-US" sz="2400" dirty="0">
              <a:solidFill>
                <a:srgbClr val="FFFF00"/>
              </a:solidFill>
            </a:endParaRPr>
          </a:p>
          <a:p>
            <a:pPr algn="ctr">
              <a:defRPr/>
            </a:pPr>
            <a:r>
              <a:rPr lang="en-US" sz="2400" dirty="0">
                <a:solidFill>
                  <a:srgbClr val="FFFF00"/>
                </a:solidFill>
              </a:rPr>
              <a:t>CATHODIC PROTECTION, </a:t>
            </a:r>
          </a:p>
          <a:p>
            <a:pPr algn="ctr">
              <a:defRPr/>
            </a:pPr>
            <a:r>
              <a:rPr lang="en-US" sz="2400" dirty="0">
                <a:solidFill>
                  <a:srgbClr val="FFFF00"/>
                </a:solidFill>
              </a:rPr>
              <a:t>   ANODIC PROTECTION, AND ELECTRICAL INSULATION.</a:t>
            </a:r>
          </a:p>
          <a:p>
            <a:pPr algn="just">
              <a:defRPr/>
            </a:pPr>
            <a:endParaRPr lang="en-US" sz="2400" dirty="0">
              <a:solidFill>
                <a:srgbClr val="FFFF00"/>
              </a:solidFill>
            </a:endParaRPr>
          </a:p>
          <a:p>
            <a:pPr algn="ctr">
              <a:defRPr/>
            </a:pPr>
            <a:r>
              <a:rPr lang="en-US" sz="2400" b="1" dirty="0">
                <a:solidFill>
                  <a:srgbClr val="FF3399"/>
                </a:solidFill>
              </a:rPr>
              <a:t>CATHODIC PROTECTION</a:t>
            </a:r>
            <a:endParaRPr lang="en-US" b="1" dirty="0">
              <a:solidFill>
                <a:srgbClr val="FF3399"/>
              </a:solidFill>
            </a:endParaRPr>
          </a:p>
          <a:p>
            <a:pPr algn="just">
              <a:defRPr/>
            </a:pPr>
            <a:r>
              <a:rPr lang="en-US" sz="2400" dirty="0">
                <a:solidFill>
                  <a:srgbClr val="FFFFFF"/>
                </a:solidFill>
              </a:rPr>
              <a:t>If the whole surface of a metal can be made sufficiently cathodic by means of an external electrode, corrosion will not occur. This is the basis of cathodic protection - the most important of all the methods used to prevent corrosion of metallic structures buried in the earth or immersed in aqueous environments. </a:t>
            </a:r>
          </a:p>
          <a:p>
            <a:pPr algn="just">
              <a:defRPr/>
            </a:pPr>
            <a:endParaRPr lang="en-US" sz="2400" dirty="0">
              <a:solidFill>
                <a:srgbClr val="FFFF00"/>
              </a:solidFill>
            </a:endParaRPr>
          </a:p>
          <a:p>
            <a:pPr algn="just">
              <a:defRPr/>
            </a:pPr>
            <a:r>
              <a:rPr lang="en-US" sz="2400" dirty="0">
                <a:solidFill>
                  <a:srgbClr val="FFFF00"/>
                </a:solidFill>
              </a:rPr>
              <a:t>Steel, copper, lead and brass are among the metals which can be protected in this way. Applications include ships, pipelines, tanks, and bridge and pylon footings.</a:t>
            </a:r>
          </a:p>
          <a:p>
            <a:pPr algn="just">
              <a:defRPr/>
            </a:pPr>
            <a:endParaRPr lang="en-US" sz="2400" dirty="0">
              <a:solidFill>
                <a:srgbClr val="FFFF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2882">
                                            <p:txEl>
                                              <p:pRg st="0" end="0"/>
                                            </p:txEl>
                                          </p:spTgt>
                                        </p:tgtEl>
                                        <p:attrNameLst>
                                          <p:attrName>style.visibility</p:attrName>
                                        </p:attrNameLst>
                                      </p:cBhvr>
                                      <p:to>
                                        <p:strVal val="visible"/>
                                      </p:to>
                                    </p:set>
                                    <p:animEffect transition="in" filter="fade">
                                      <p:cBhvr>
                                        <p:cTn id="7" dur="500"/>
                                        <p:tgtEl>
                                          <p:spTgt spid="12288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882">
                                            <p:txEl>
                                              <p:pRg st="1" end="1"/>
                                            </p:txEl>
                                          </p:spTgt>
                                        </p:tgtEl>
                                        <p:attrNameLst>
                                          <p:attrName>style.visibility</p:attrName>
                                        </p:attrNameLst>
                                      </p:cBhvr>
                                      <p:to>
                                        <p:strVal val="visible"/>
                                      </p:to>
                                    </p:set>
                                    <p:animEffect transition="in" filter="fade">
                                      <p:cBhvr>
                                        <p:cTn id="12" dur="500"/>
                                        <p:tgtEl>
                                          <p:spTgt spid="12288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2882">
                                            <p:txEl>
                                              <p:pRg st="3" end="3"/>
                                            </p:txEl>
                                          </p:spTgt>
                                        </p:tgtEl>
                                        <p:attrNameLst>
                                          <p:attrName>style.visibility</p:attrName>
                                        </p:attrNameLst>
                                      </p:cBhvr>
                                      <p:to>
                                        <p:strVal val="visible"/>
                                      </p:to>
                                    </p:set>
                                    <p:animEffect transition="in" filter="fade">
                                      <p:cBhvr>
                                        <p:cTn id="17" dur="500"/>
                                        <p:tgtEl>
                                          <p:spTgt spid="122882">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2882">
                                            <p:txEl>
                                              <p:pRg st="4" end="4"/>
                                            </p:txEl>
                                          </p:spTgt>
                                        </p:tgtEl>
                                        <p:attrNameLst>
                                          <p:attrName>style.visibility</p:attrName>
                                        </p:attrNameLst>
                                      </p:cBhvr>
                                      <p:to>
                                        <p:strVal val="visible"/>
                                      </p:to>
                                    </p:set>
                                    <p:animEffect transition="in" filter="fade">
                                      <p:cBhvr>
                                        <p:cTn id="22" dur="500"/>
                                        <p:tgtEl>
                                          <p:spTgt spid="122882">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2882">
                                            <p:txEl>
                                              <p:pRg st="6" end="6"/>
                                            </p:txEl>
                                          </p:spTgt>
                                        </p:tgtEl>
                                        <p:attrNameLst>
                                          <p:attrName>style.visibility</p:attrName>
                                        </p:attrNameLst>
                                      </p:cBhvr>
                                      <p:to>
                                        <p:strVal val="visible"/>
                                      </p:to>
                                    </p:set>
                                    <p:animEffect transition="in" filter="fade">
                                      <p:cBhvr>
                                        <p:cTn id="27" dur="500"/>
                                        <p:tgtEl>
                                          <p:spTgt spid="122882">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2882">
                                            <p:txEl>
                                              <p:pRg st="7" end="7"/>
                                            </p:txEl>
                                          </p:spTgt>
                                        </p:tgtEl>
                                        <p:attrNameLst>
                                          <p:attrName>style.visibility</p:attrName>
                                        </p:attrNameLst>
                                      </p:cBhvr>
                                      <p:to>
                                        <p:strVal val="visible"/>
                                      </p:to>
                                    </p:set>
                                    <p:animEffect transition="in" filter="fade">
                                      <p:cBhvr>
                                        <p:cTn id="32" dur="500"/>
                                        <p:tgtEl>
                                          <p:spTgt spid="122882">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2882">
                                            <p:txEl>
                                              <p:pRg st="9" end="9"/>
                                            </p:txEl>
                                          </p:spTgt>
                                        </p:tgtEl>
                                        <p:attrNameLst>
                                          <p:attrName>style.visibility</p:attrName>
                                        </p:attrNameLst>
                                      </p:cBhvr>
                                      <p:to>
                                        <p:strVal val="visible"/>
                                      </p:to>
                                    </p:set>
                                    <p:animEffect transition="in" filter="fade">
                                      <p:cBhvr>
                                        <p:cTn id="37" dur="500"/>
                                        <p:tgtEl>
                                          <p:spTgt spid="12288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2" grpId="0" build="allAtOnce"/>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42EE5521-72FE-4AE8-9122-D9020FF8C912}" type="slidenum">
              <a:rPr lang="en-US"/>
              <a:pPr>
                <a:defRPr/>
              </a:pPr>
              <a:t>35</a:t>
            </a:fld>
            <a:endParaRPr lang="en-US"/>
          </a:p>
        </p:txBody>
      </p:sp>
      <p:sp>
        <p:nvSpPr>
          <p:cNvPr id="124930" name="Rectangle 2"/>
          <p:cNvSpPr>
            <a:spLocks noChangeArrowheads="1"/>
          </p:cNvSpPr>
          <p:nvPr/>
        </p:nvSpPr>
        <p:spPr bwMode="auto">
          <a:xfrm>
            <a:off x="457200" y="733425"/>
            <a:ext cx="8153400" cy="5324475"/>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endParaRPr lang="en-US" dirty="0">
              <a:solidFill>
                <a:srgbClr val="FFFF00"/>
              </a:solidFill>
            </a:endParaRPr>
          </a:p>
          <a:p>
            <a:pPr algn="ctr">
              <a:defRPr/>
            </a:pPr>
            <a:r>
              <a:rPr lang="en-US" sz="2800" b="1" dirty="0">
                <a:solidFill>
                  <a:srgbClr val="FF3399"/>
                </a:solidFill>
                <a:effectLst>
                  <a:outerShdw blurRad="38100" dist="38100" dir="2700000" algn="tl">
                    <a:srgbClr val="FFFFFF"/>
                  </a:outerShdw>
                </a:effectLst>
              </a:rPr>
              <a:t>CATHODIC PROTECTION</a:t>
            </a:r>
          </a:p>
          <a:p>
            <a:pPr algn="ctr">
              <a:defRPr/>
            </a:pPr>
            <a:endParaRPr lang="en-US" sz="2800" b="1" dirty="0">
              <a:solidFill>
                <a:srgbClr val="FF3399"/>
              </a:solidFill>
              <a:effectLst>
                <a:outerShdw blurRad="38100" dist="38100" dir="2700000" algn="tl">
                  <a:srgbClr val="FFFFFF"/>
                </a:outerShdw>
              </a:effectLst>
            </a:endParaRPr>
          </a:p>
          <a:p>
            <a:pPr>
              <a:defRPr/>
            </a:pPr>
            <a:r>
              <a:rPr lang="en-US" sz="2400" dirty="0">
                <a:solidFill>
                  <a:srgbClr val="FFFF00"/>
                </a:solidFill>
              </a:rPr>
              <a:t>Structure can also be protected against corrosion by a sacrificial anode. if the auxiliary electrode is made of a metal more active than the metal to be protected, it will become the anode of a corrosion cell and current will flow in the same direction. </a:t>
            </a:r>
          </a:p>
          <a:p>
            <a:pPr>
              <a:defRPr/>
            </a:pPr>
            <a:endParaRPr lang="en-US" sz="2400" dirty="0">
              <a:solidFill>
                <a:srgbClr val="FFFF00"/>
              </a:solidFill>
            </a:endParaRPr>
          </a:p>
          <a:p>
            <a:pPr>
              <a:defRPr/>
            </a:pPr>
            <a:r>
              <a:rPr lang="en-US" sz="2400" dirty="0">
                <a:solidFill>
                  <a:srgbClr val="FFFFFF"/>
                </a:solidFill>
              </a:rPr>
              <a:t>Essentially, the sacrificial anode supplies a source of electrical energy, and the method is therefore of particular value where an external source of current is inconvenient. Protection, of course, ceases if the anode corrodes away completely.</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4930"/>
                                        </p:tgtEl>
                                        <p:attrNameLst>
                                          <p:attrName>style.visibility</p:attrName>
                                        </p:attrNameLst>
                                      </p:cBhvr>
                                      <p:to>
                                        <p:strVal val="visible"/>
                                      </p:to>
                                    </p:set>
                                    <p:animEffect transition="in" filter="fade">
                                      <p:cBhvr>
                                        <p:cTn id="7" dur="2000"/>
                                        <p:tgtEl>
                                          <p:spTgt spid="1249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0" grpId="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340C8D12-3E3D-45AF-B20D-C8257F1D1114}" type="slidenum">
              <a:rPr lang="en-US"/>
              <a:pPr>
                <a:defRPr/>
              </a:pPr>
              <a:t>36</a:t>
            </a:fld>
            <a:endParaRPr lang="en-US"/>
          </a:p>
        </p:txBody>
      </p:sp>
      <p:sp>
        <p:nvSpPr>
          <p:cNvPr id="126978" name="Rectangle 2"/>
          <p:cNvSpPr>
            <a:spLocks noChangeArrowheads="1"/>
          </p:cNvSpPr>
          <p:nvPr/>
        </p:nvSpPr>
        <p:spPr bwMode="auto">
          <a:xfrm>
            <a:off x="457200" y="730250"/>
            <a:ext cx="8153400" cy="5756275"/>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marL="6350" indent="-6350" algn="ctr">
              <a:defRPr/>
            </a:pPr>
            <a:r>
              <a:rPr lang="en-US" sz="2800" b="1" dirty="0">
                <a:solidFill>
                  <a:srgbClr val="FF3399"/>
                </a:solidFill>
                <a:effectLst>
                  <a:outerShdw blurRad="38100" dist="38100" dir="2700000" algn="tl">
                    <a:srgbClr val="FFFFFF"/>
                  </a:outerShdw>
                </a:effectLst>
              </a:rPr>
              <a:t>ANODIC PROTECTION</a:t>
            </a:r>
          </a:p>
          <a:p>
            <a:pPr marL="6350" indent="-6350" algn="ctr">
              <a:defRPr/>
            </a:pPr>
            <a:endParaRPr lang="en-US" sz="2800" b="1" dirty="0">
              <a:solidFill>
                <a:srgbClr val="FF3399"/>
              </a:solidFill>
              <a:effectLst>
                <a:outerShdw blurRad="38100" dist="38100" dir="2700000" algn="tl">
                  <a:srgbClr val="FFFFFF"/>
                </a:outerShdw>
              </a:effectLst>
            </a:endParaRPr>
          </a:p>
          <a:p>
            <a:pPr marL="6350" indent="-6350">
              <a:defRPr/>
            </a:pPr>
            <a:r>
              <a:rPr lang="en-US" sz="2400" dirty="0">
                <a:solidFill>
                  <a:srgbClr val="FFFF00"/>
                </a:solidFill>
              </a:rPr>
              <a:t>Anode protection is applied to metals, which can, under certain conditions, be induced to form a 'passive' surface film, which protects them from corrosion. </a:t>
            </a:r>
          </a:p>
          <a:p>
            <a:pPr marL="6350" indent="-6350">
              <a:defRPr/>
            </a:pPr>
            <a:endParaRPr lang="en-US" sz="2400" dirty="0">
              <a:solidFill>
                <a:srgbClr val="FFFF00"/>
              </a:solidFill>
            </a:endParaRPr>
          </a:p>
          <a:p>
            <a:pPr marL="6350" indent="-6350">
              <a:defRPr/>
            </a:pPr>
            <a:r>
              <a:rPr lang="en-US" sz="2400" dirty="0">
                <a:solidFill>
                  <a:srgbClr val="FFFFFF"/>
                </a:solidFill>
              </a:rPr>
              <a:t>Some metals, for example, can be made to form a passive film by exposure to certain media (e.g. steel in H</a:t>
            </a:r>
            <a:r>
              <a:rPr lang="en-US" sz="1600" b="1" dirty="0">
                <a:solidFill>
                  <a:srgbClr val="FFFFFF"/>
                </a:solidFill>
              </a:rPr>
              <a:t>2</a:t>
            </a:r>
            <a:r>
              <a:rPr lang="en-US" sz="2400" dirty="0">
                <a:solidFill>
                  <a:srgbClr val="FFFFFF"/>
                </a:solidFill>
              </a:rPr>
              <a:t>SO</a:t>
            </a:r>
            <a:r>
              <a:rPr lang="en-US" sz="1600" b="1" dirty="0">
                <a:solidFill>
                  <a:srgbClr val="FFFFFF"/>
                </a:solidFill>
              </a:rPr>
              <a:t>4</a:t>
            </a:r>
            <a:r>
              <a:rPr lang="en-US" sz="2400" dirty="0">
                <a:solidFill>
                  <a:srgbClr val="FFFFFF"/>
                </a:solidFill>
              </a:rPr>
              <a:t>, or NH</a:t>
            </a:r>
            <a:r>
              <a:rPr lang="en-US" sz="1600" b="1" dirty="0">
                <a:solidFill>
                  <a:srgbClr val="FFFFFF"/>
                </a:solidFill>
              </a:rPr>
              <a:t>4</a:t>
            </a:r>
            <a:r>
              <a:rPr lang="en-US" sz="2400" dirty="0">
                <a:solidFill>
                  <a:srgbClr val="FFFFFF"/>
                </a:solidFill>
              </a:rPr>
              <a:t> NO</a:t>
            </a:r>
            <a:r>
              <a:rPr lang="en-US" sz="1600" b="1" dirty="0">
                <a:solidFill>
                  <a:srgbClr val="FFFFFF"/>
                </a:solidFill>
              </a:rPr>
              <a:t>3</a:t>
            </a:r>
            <a:r>
              <a:rPr lang="en-US" sz="2400" dirty="0">
                <a:solidFill>
                  <a:srgbClr val="FFFFFF"/>
                </a:solidFill>
              </a:rPr>
              <a:t>) by anodic </a:t>
            </a:r>
            <a:r>
              <a:rPr lang="en-US" sz="2400" dirty="0" err="1">
                <a:solidFill>
                  <a:srgbClr val="FFFFFF"/>
                </a:solidFill>
              </a:rPr>
              <a:t>polarisation</a:t>
            </a:r>
            <a:r>
              <a:rPr lang="en-US" sz="2400" dirty="0">
                <a:solidFill>
                  <a:srgbClr val="FFFFFF"/>
                </a:solidFill>
              </a:rPr>
              <a:t>.</a:t>
            </a:r>
          </a:p>
          <a:p>
            <a:pPr marL="6350" indent="-6350">
              <a:defRPr/>
            </a:pPr>
            <a:endParaRPr lang="en-US" sz="2400" dirty="0">
              <a:solidFill>
                <a:srgbClr val="FFFF00"/>
              </a:solidFill>
            </a:endParaRPr>
          </a:p>
          <a:p>
            <a:pPr marL="6350" indent="-6350">
              <a:defRPr/>
            </a:pPr>
            <a:r>
              <a:rPr lang="en-US" sz="2400" dirty="0">
                <a:solidFill>
                  <a:srgbClr val="FFFF00"/>
                </a:solidFill>
              </a:rPr>
              <a:t>Failure of the anodic-protection system can lead to rapid corrosion, and both the current and the environment have to be monitored to ensure that conditions for protection are maintained.</a:t>
            </a:r>
          </a:p>
          <a:p>
            <a:pPr marL="6350" indent="-6350" algn="ctr">
              <a:defRPr/>
            </a:pPr>
            <a:endParaRPr lang="en-US" sz="2400" b="1" dirty="0">
              <a:solidFill>
                <a:srgbClr val="FFFF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6978">
                                            <p:txEl>
                                              <p:pRg st="0" end="0"/>
                                            </p:txEl>
                                          </p:spTgt>
                                        </p:tgtEl>
                                        <p:attrNameLst>
                                          <p:attrName>style.visibility</p:attrName>
                                        </p:attrNameLst>
                                      </p:cBhvr>
                                      <p:to>
                                        <p:strVal val="visible"/>
                                      </p:to>
                                    </p:set>
                                    <p:animEffect transition="in" filter="fade">
                                      <p:cBhvr>
                                        <p:cTn id="7" dur="500"/>
                                        <p:tgtEl>
                                          <p:spTgt spid="12697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6978">
                                            <p:txEl>
                                              <p:pRg st="2" end="2"/>
                                            </p:txEl>
                                          </p:spTgt>
                                        </p:tgtEl>
                                        <p:attrNameLst>
                                          <p:attrName>style.visibility</p:attrName>
                                        </p:attrNameLst>
                                      </p:cBhvr>
                                      <p:to>
                                        <p:strVal val="visible"/>
                                      </p:to>
                                    </p:set>
                                    <p:animEffect transition="in" filter="fade">
                                      <p:cBhvr>
                                        <p:cTn id="12" dur="500"/>
                                        <p:tgtEl>
                                          <p:spTgt spid="12697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6978">
                                            <p:txEl>
                                              <p:pRg st="4" end="4"/>
                                            </p:txEl>
                                          </p:spTgt>
                                        </p:tgtEl>
                                        <p:attrNameLst>
                                          <p:attrName>style.visibility</p:attrName>
                                        </p:attrNameLst>
                                      </p:cBhvr>
                                      <p:to>
                                        <p:strVal val="visible"/>
                                      </p:to>
                                    </p:set>
                                    <p:animEffect transition="in" filter="fade">
                                      <p:cBhvr>
                                        <p:cTn id="17" dur="500"/>
                                        <p:tgtEl>
                                          <p:spTgt spid="126978">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6978">
                                            <p:txEl>
                                              <p:pRg st="6" end="6"/>
                                            </p:txEl>
                                          </p:spTgt>
                                        </p:tgtEl>
                                        <p:attrNameLst>
                                          <p:attrName>style.visibility</p:attrName>
                                        </p:attrNameLst>
                                      </p:cBhvr>
                                      <p:to>
                                        <p:strVal val="visible"/>
                                      </p:to>
                                    </p:set>
                                    <p:animEffect transition="in" filter="fade">
                                      <p:cBhvr>
                                        <p:cTn id="22" dur="500"/>
                                        <p:tgtEl>
                                          <p:spTgt spid="12697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8" grpId="0" build="allAtOnce"/>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5CD402EF-9E6A-4BCA-908C-BC6177A59690}" type="slidenum">
              <a:rPr lang="en-US"/>
              <a:pPr>
                <a:defRPr/>
              </a:pPr>
              <a:t>37</a:t>
            </a:fld>
            <a:endParaRPr lang="en-US"/>
          </a:p>
        </p:txBody>
      </p:sp>
      <p:sp>
        <p:nvSpPr>
          <p:cNvPr id="129026" name="Rectangle 2"/>
          <p:cNvSpPr>
            <a:spLocks noChangeArrowheads="1"/>
          </p:cNvSpPr>
          <p:nvPr/>
        </p:nvSpPr>
        <p:spPr bwMode="auto">
          <a:xfrm>
            <a:off x="555625" y="838200"/>
            <a:ext cx="8153400" cy="4770438"/>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ELECTRICAL INSULATION</a:t>
            </a:r>
          </a:p>
          <a:p>
            <a:pPr algn="just">
              <a:defRPr/>
            </a:pPr>
            <a:endParaRPr lang="en-US" sz="2400" dirty="0">
              <a:solidFill>
                <a:srgbClr val="FF3399"/>
              </a:solidFill>
            </a:endParaRPr>
          </a:p>
          <a:p>
            <a:pPr>
              <a:defRPr/>
            </a:pPr>
            <a:r>
              <a:rPr lang="en-US" sz="2800" dirty="0">
                <a:solidFill>
                  <a:srgbClr val="FFFF00"/>
                </a:solidFill>
              </a:rPr>
              <a:t>Increasing the resistance of any part of the circuit in a corrosion cell reduces the flow of current and hence the corrosion rate. </a:t>
            </a:r>
          </a:p>
          <a:p>
            <a:pPr>
              <a:defRPr/>
            </a:pPr>
            <a:endParaRPr lang="en-US" sz="2800" dirty="0">
              <a:solidFill>
                <a:srgbClr val="FFFF00"/>
              </a:solidFill>
            </a:endParaRPr>
          </a:p>
          <a:p>
            <a:pPr>
              <a:defRPr/>
            </a:pPr>
            <a:r>
              <a:rPr lang="en-US" sz="2800" dirty="0">
                <a:solidFill>
                  <a:srgbClr val="FFFFFF"/>
                </a:solidFill>
              </a:rPr>
              <a:t>For instance, the electrical resistively of demineralized water is much greater than that of a salt solution, and consequently the rate of corrosion in the former is correspondingly less than in salt solution. </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9026"/>
                                        </p:tgtEl>
                                        <p:attrNameLst>
                                          <p:attrName>style.visibility</p:attrName>
                                        </p:attrNameLst>
                                      </p:cBhvr>
                                      <p:to>
                                        <p:strVal val="visible"/>
                                      </p:to>
                                    </p:set>
                                    <p:animEffect transition="in" filter="fade">
                                      <p:cBhvr>
                                        <p:cTn id="7" dur="500"/>
                                        <p:tgtEl>
                                          <p:spTgt spid="129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6" grpId="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ABCE8962-B12A-45FF-9298-1A30F1DD49B1}" type="slidenum">
              <a:rPr lang="en-US"/>
              <a:pPr>
                <a:defRPr/>
              </a:pPr>
              <a:t>38</a:t>
            </a:fld>
            <a:endParaRPr lang="en-US"/>
          </a:p>
        </p:txBody>
      </p:sp>
      <p:sp>
        <p:nvSpPr>
          <p:cNvPr id="131074" name="Rectangle 2"/>
          <p:cNvSpPr>
            <a:spLocks noChangeArrowheads="1"/>
          </p:cNvSpPr>
          <p:nvPr/>
        </p:nvSpPr>
        <p:spPr bwMode="auto">
          <a:xfrm>
            <a:off x="498475" y="152400"/>
            <a:ext cx="8153400" cy="6492875"/>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PROTECTIVE COATINGS</a:t>
            </a:r>
          </a:p>
          <a:p>
            <a:pPr algn="ctr">
              <a:defRPr/>
            </a:pPr>
            <a:endParaRPr lang="en-US" sz="2800" b="1" dirty="0">
              <a:solidFill>
                <a:srgbClr val="FF3399"/>
              </a:solidFill>
              <a:effectLst>
                <a:outerShdw blurRad="38100" dist="38100" dir="2700000" algn="tl">
                  <a:srgbClr val="FFFFFF"/>
                </a:outerShdw>
              </a:effectLst>
            </a:endParaRPr>
          </a:p>
          <a:p>
            <a:pPr>
              <a:defRPr/>
            </a:pPr>
            <a:r>
              <a:rPr lang="en-US" sz="2400" dirty="0">
                <a:solidFill>
                  <a:srgbClr val="FFFF00"/>
                </a:solidFill>
              </a:rPr>
              <a:t>Coatings used to protect a metal from corrosion can be divided for convenience into three group: </a:t>
            </a:r>
          </a:p>
          <a:p>
            <a:pPr>
              <a:defRPr/>
            </a:pPr>
            <a:endParaRPr lang="en-US" sz="2400" dirty="0">
              <a:solidFill>
                <a:srgbClr val="FFFF00"/>
              </a:solidFill>
            </a:endParaRPr>
          </a:p>
          <a:p>
            <a:pPr>
              <a:defRPr/>
            </a:pPr>
            <a:r>
              <a:rPr lang="en-US" sz="2400" b="1" dirty="0">
                <a:solidFill>
                  <a:srgbClr val="FFFFFF"/>
                </a:solidFill>
              </a:rPr>
              <a:t>Metallic, Inorganic and Organic</a:t>
            </a:r>
            <a:r>
              <a:rPr lang="en-US" sz="2400" dirty="0">
                <a:solidFill>
                  <a:srgbClr val="FFFFFF"/>
                </a:solidFill>
              </a:rPr>
              <a:t>. </a:t>
            </a:r>
          </a:p>
          <a:p>
            <a:pPr>
              <a:defRPr/>
            </a:pPr>
            <a:r>
              <a:rPr lang="en-US" sz="2400" dirty="0">
                <a:solidFill>
                  <a:srgbClr val="FFFFFF"/>
                </a:solidFill>
              </a:rPr>
              <a:t>They can protect in one or more of three ways: by exclusion, by sacrificial protection and by inhibition.</a:t>
            </a:r>
          </a:p>
          <a:p>
            <a:pPr>
              <a:defRPr/>
            </a:pPr>
            <a:endParaRPr lang="en-US" sz="2400" dirty="0">
              <a:solidFill>
                <a:srgbClr val="FFFF00"/>
              </a:solidFill>
            </a:endParaRPr>
          </a:p>
          <a:p>
            <a:pPr>
              <a:defRPr/>
            </a:pPr>
            <a:r>
              <a:rPr lang="en-US" sz="2400" dirty="0">
                <a:solidFill>
                  <a:srgbClr val="FFFFFF"/>
                </a:solidFill>
              </a:rPr>
              <a:t>Sacrificial coatings act in two ways: </a:t>
            </a:r>
            <a:r>
              <a:rPr lang="en-US" sz="2400" dirty="0">
                <a:solidFill>
                  <a:srgbClr val="FFFF00"/>
                </a:solidFill>
              </a:rPr>
              <a:t>where the coating is sound they act as excluders, and where discontinuities occur they provide cathodic protection, just as a sacrificial anode protects a buried or immersed structure. </a:t>
            </a:r>
          </a:p>
          <a:p>
            <a:pPr>
              <a:defRPr/>
            </a:pPr>
            <a:endParaRPr lang="en-US" sz="2400" dirty="0">
              <a:solidFill>
                <a:srgbClr val="FFFF00"/>
              </a:solidFill>
            </a:endParaRPr>
          </a:p>
          <a:p>
            <a:pPr>
              <a:defRPr/>
            </a:pPr>
            <a:r>
              <a:rPr lang="en-US" sz="2400" dirty="0">
                <a:solidFill>
                  <a:srgbClr val="FFFFFF"/>
                </a:solidFill>
              </a:rPr>
              <a:t>In this case, the coating is less noble under the prevailing corrosive conditions than the metal being protected. </a:t>
            </a:r>
          </a:p>
          <a:p>
            <a:pPr>
              <a:defRPr/>
            </a:pPr>
            <a:endParaRPr lang="en-US" sz="2400" dirty="0">
              <a:solidFill>
                <a:srgbClr val="FFFFFF"/>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1074">
                                            <p:txEl>
                                              <p:pRg st="0" end="0"/>
                                            </p:txEl>
                                          </p:spTgt>
                                        </p:tgtEl>
                                        <p:attrNameLst>
                                          <p:attrName>style.visibility</p:attrName>
                                        </p:attrNameLst>
                                      </p:cBhvr>
                                      <p:to>
                                        <p:strVal val="visible"/>
                                      </p:to>
                                    </p:set>
                                    <p:animEffect transition="in" filter="fade">
                                      <p:cBhvr>
                                        <p:cTn id="7" dur="500"/>
                                        <p:tgtEl>
                                          <p:spTgt spid="13107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1074">
                                            <p:txEl>
                                              <p:pRg st="2" end="2"/>
                                            </p:txEl>
                                          </p:spTgt>
                                        </p:tgtEl>
                                        <p:attrNameLst>
                                          <p:attrName>style.visibility</p:attrName>
                                        </p:attrNameLst>
                                      </p:cBhvr>
                                      <p:to>
                                        <p:strVal val="visible"/>
                                      </p:to>
                                    </p:set>
                                    <p:animEffect transition="in" filter="fade">
                                      <p:cBhvr>
                                        <p:cTn id="12" dur="500"/>
                                        <p:tgtEl>
                                          <p:spTgt spid="13107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1074">
                                            <p:txEl>
                                              <p:pRg st="4" end="4"/>
                                            </p:txEl>
                                          </p:spTgt>
                                        </p:tgtEl>
                                        <p:attrNameLst>
                                          <p:attrName>style.visibility</p:attrName>
                                        </p:attrNameLst>
                                      </p:cBhvr>
                                      <p:to>
                                        <p:strVal val="visible"/>
                                      </p:to>
                                    </p:set>
                                    <p:animEffect transition="in" filter="fade">
                                      <p:cBhvr>
                                        <p:cTn id="17" dur="500"/>
                                        <p:tgtEl>
                                          <p:spTgt spid="131074">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1074">
                                            <p:txEl>
                                              <p:pRg st="5" end="5"/>
                                            </p:txEl>
                                          </p:spTgt>
                                        </p:tgtEl>
                                        <p:attrNameLst>
                                          <p:attrName>style.visibility</p:attrName>
                                        </p:attrNameLst>
                                      </p:cBhvr>
                                      <p:to>
                                        <p:strVal val="visible"/>
                                      </p:to>
                                    </p:set>
                                    <p:animEffect transition="in" filter="fade">
                                      <p:cBhvr>
                                        <p:cTn id="22" dur="500"/>
                                        <p:tgtEl>
                                          <p:spTgt spid="131074">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1074">
                                            <p:txEl>
                                              <p:pRg st="7" end="7"/>
                                            </p:txEl>
                                          </p:spTgt>
                                        </p:tgtEl>
                                        <p:attrNameLst>
                                          <p:attrName>style.visibility</p:attrName>
                                        </p:attrNameLst>
                                      </p:cBhvr>
                                      <p:to>
                                        <p:strVal val="visible"/>
                                      </p:to>
                                    </p:set>
                                    <p:animEffect transition="in" filter="fade">
                                      <p:cBhvr>
                                        <p:cTn id="27" dur="500"/>
                                        <p:tgtEl>
                                          <p:spTgt spid="131074">
                                            <p:txEl>
                                              <p:pRg st="7" end="7"/>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1074">
                                            <p:txEl>
                                              <p:pRg st="9" end="9"/>
                                            </p:txEl>
                                          </p:spTgt>
                                        </p:tgtEl>
                                        <p:attrNameLst>
                                          <p:attrName>style.visibility</p:attrName>
                                        </p:attrNameLst>
                                      </p:cBhvr>
                                      <p:to>
                                        <p:strVal val="visible"/>
                                      </p:to>
                                    </p:set>
                                    <p:animEffect transition="in" filter="fade">
                                      <p:cBhvr>
                                        <p:cTn id="32" dur="500"/>
                                        <p:tgtEl>
                                          <p:spTgt spid="13107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4" grpId="0" build="allAtOnce"/>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9" name="Rectangle 3"/>
          <p:cNvSpPr>
            <a:spLocks noGrp="1" noChangeArrowheads="1"/>
          </p:cNvSpPr>
          <p:nvPr>
            <p:ph idx="1"/>
          </p:nvPr>
        </p:nvSpPr>
        <p:spPr>
          <a:xfrm>
            <a:off x="457200" y="381000"/>
            <a:ext cx="8229600" cy="6096000"/>
          </a:xfrm>
        </p:spPr>
        <p:txBody>
          <a:bodyPr/>
          <a:lstStyle/>
          <a:p>
            <a:pPr algn="ctr">
              <a:lnSpc>
                <a:spcPct val="90000"/>
              </a:lnSpc>
              <a:spcBef>
                <a:spcPct val="0"/>
              </a:spcBef>
              <a:buClrTx/>
              <a:buSzTx/>
              <a:buFontTx/>
              <a:buNone/>
              <a:defRPr/>
            </a:pPr>
            <a:r>
              <a:rPr lang="en-US" sz="2400" b="1" dirty="0" smtClean="0">
                <a:solidFill>
                  <a:srgbClr val="FF3399"/>
                </a:solidFill>
                <a:effectLst>
                  <a:outerShdw blurRad="38100" dist="38100" dir="2700000" algn="tl">
                    <a:srgbClr val="FFFFFF"/>
                  </a:outerShdw>
                </a:effectLst>
              </a:rPr>
              <a:t>PROTECTIVE COATINGS</a:t>
            </a:r>
            <a:r>
              <a:rPr lang="en-US" sz="2400" dirty="0" smtClean="0"/>
              <a:t> </a:t>
            </a:r>
          </a:p>
          <a:p>
            <a:pPr algn="ctr">
              <a:lnSpc>
                <a:spcPct val="90000"/>
              </a:lnSpc>
              <a:spcBef>
                <a:spcPct val="0"/>
              </a:spcBef>
              <a:buClrTx/>
              <a:buSzTx/>
              <a:buFontTx/>
              <a:buNone/>
              <a:defRPr/>
            </a:pPr>
            <a:endParaRPr lang="en-US" sz="2400" dirty="0" smtClean="0"/>
          </a:p>
          <a:p>
            <a:pPr algn="ctr">
              <a:lnSpc>
                <a:spcPct val="90000"/>
              </a:lnSpc>
              <a:spcBef>
                <a:spcPct val="0"/>
              </a:spcBef>
              <a:buClrTx/>
              <a:buSzTx/>
              <a:buFontTx/>
              <a:buNone/>
              <a:defRPr/>
            </a:pPr>
            <a:endParaRPr lang="en-US" sz="2400" dirty="0" smtClean="0"/>
          </a:p>
          <a:p>
            <a:pPr>
              <a:lnSpc>
                <a:spcPct val="90000"/>
              </a:lnSpc>
              <a:spcBef>
                <a:spcPct val="0"/>
              </a:spcBef>
              <a:buClrTx/>
              <a:buSzTx/>
              <a:buFontTx/>
              <a:buNone/>
              <a:defRPr/>
            </a:pPr>
            <a:r>
              <a:rPr lang="en-US" sz="2400" dirty="0" smtClean="0">
                <a:solidFill>
                  <a:srgbClr val="FFFF00"/>
                </a:solidFill>
                <a:effectLst/>
              </a:rPr>
              <a:t>    </a:t>
            </a:r>
            <a:r>
              <a:rPr lang="en-US" sz="2800" dirty="0" smtClean="0">
                <a:solidFill>
                  <a:srgbClr val="FFFF00"/>
                </a:solidFill>
                <a:effectLst/>
              </a:rPr>
              <a:t>Ferrous metals can be sacrificially protected by a coating of zinc (as with </a:t>
            </a:r>
            <a:r>
              <a:rPr lang="en-US" sz="2800" dirty="0" err="1" smtClean="0">
                <a:solidFill>
                  <a:srgbClr val="FFFF00"/>
                </a:solidFill>
                <a:effectLst/>
              </a:rPr>
              <a:t>galvanised</a:t>
            </a:r>
            <a:r>
              <a:rPr lang="en-US" sz="2800" dirty="0" smtClean="0">
                <a:solidFill>
                  <a:srgbClr val="FFFF00"/>
                </a:solidFill>
                <a:effectLst/>
              </a:rPr>
              <a:t> iron), cadmium or </a:t>
            </a:r>
            <a:r>
              <a:rPr lang="en-US" sz="2800" dirty="0" err="1" smtClean="0">
                <a:solidFill>
                  <a:srgbClr val="FFFF00"/>
                </a:solidFill>
                <a:effectLst/>
              </a:rPr>
              <a:t>aluminium</a:t>
            </a:r>
            <a:r>
              <a:rPr lang="en-US" sz="2800" dirty="0" smtClean="0">
                <a:solidFill>
                  <a:srgbClr val="FFFF00"/>
                </a:solidFill>
                <a:effectLst/>
              </a:rPr>
              <a:t>; </a:t>
            </a:r>
            <a:r>
              <a:rPr lang="en-US" sz="2800" dirty="0" err="1" smtClean="0">
                <a:solidFill>
                  <a:srgbClr val="FFFF00"/>
                </a:solidFill>
                <a:effectLst/>
              </a:rPr>
              <a:t>aluminium</a:t>
            </a:r>
            <a:r>
              <a:rPr lang="en-US" sz="2800" dirty="0" smtClean="0">
                <a:solidFill>
                  <a:srgbClr val="FFFF00"/>
                </a:solidFill>
                <a:effectLst/>
              </a:rPr>
              <a:t> or an </a:t>
            </a:r>
            <a:r>
              <a:rPr lang="en-US" sz="2800" dirty="0" err="1" smtClean="0">
                <a:solidFill>
                  <a:srgbClr val="FFFF00"/>
                </a:solidFill>
                <a:effectLst/>
              </a:rPr>
              <a:t>aluminium</a:t>
            </a:r>
            <a:r>
              <a:rPr lang="en-US" sz="2800" dirty="0" smtClean="0">
                <a:solidFill>
                  <a:srgbClr val="FFFF00"/>
                </a:solidFill>
                <a:effectLst/>
              </a:rPr>
              <a:t>-zinc alloy confers protection on corrodible </a:t>
            </a:r>
            <a:r>
              <a:rPr lang="en-US" sz="2800" dirty="0" err="1" smtClean="0">
                <a:solidFill>
                  <a:srgbClr val="FFFF00"/>
                </a:solidFill>
                <a:effectLst/>
              </a:rPr>
              <a:t>aluminium</a:t>
            </a:r>
            <a:r>
              <a:rPr lang="en-US" sz="2800" dirty="0" smtClean="0">
                <a:solidFill>
                  <a:srgbClr val="FFFF00"/>
                </a:solidFill>
                <a:effectLst/>
              </a:rPr>
              <a:t> alloys; and a coating of zinc can protect copper alloys. </a:t>
            </a:r>
          </a:p>
          <a:p>
            <a:pPr>
              <a:lnSpc>
                <a:spcPct val="90000"/>
              </a:lnSpc>
              <a:spcBef>
                <a:spcPct val="0"/>
              </a:spcBef>
              <a:buClrTx/>
              <a:buSzTx/>
              <a:buFontTx/>
              <a:buNone/>
              <a:defRPr/>
            </a:pPr>
            <a:endParaRPr lang="en-US" sz="2800" dirty="0" smtClean="0">
              <a:solidFill>
                <a:srgbClr val="FFFF00"/>
              </a:solidFill>
              <a:effectLst/>
            </a:endParaRPr>
          </a:p>
          <a:p>
            <a:pPr>
              <a:lnSpc>
                <a:spcPct val="90000"/>
              </a:lnSpc>
              <a:spcBef>
                <a:spcPct val="0"/>
              </a:spcBef>
              <a:buClrTx/>
              <a:buSzTx/>
              <a:buFontTx/>
              <a:buNone/>
              <a:defRPr/>
            </a:pPr>
            <a:endParaRPr lang="en-US" sz="2800" dirty="0" smtClean="0">
              <a:solidFill>
                <a:srgbClr val="FFFF00"/>
              </a:solidFill>
              <a:effectLst/>
            </a:endParaRPr>
          </a:p>
          <a:p>
            <a:pPr>
              <a:lnSpc>
                <a:spcPct val="90000"/>
              </a:lnSpc>
              <a:spcBef>
                <a:spcPct val="0"/>
              </a:spcBef>
              <a:buClrTx/>
              <a:buSzTx/>
              <a:buFontTx/>
              <a:buNone/>
              <a:defRPr/>
            </a:pPr>
            <a:r>
              <a:rPr lang="en-US" sz="2800" dirty="0" smtClean="0">
                <a:solidFill>
                  <a:srgbClr val="FFFF00"/>
                </a:solidFill>
                <a:effectLst/>
              </a:rPr>
              <a:t>   </a:t>
            </a:r>
            <a:r>
              <a:rPr lang="en-US" sz="2800" dirty="0" smtClean="0">
                <a:solidFill>
                  <a:srgbClr val="FFFFFF"/>
                </a:solidFill>
                <a:effectLst/>
              </a:rPr>
              <a:t>Sacrificial coatings must be thick enough to last the service life of the component, for they corrode slowly themselves and are consumed as they protect.</a:t>
            </a:r>
          </a:p>
          <a:p>
            <a:pPr eaLnBrk="1" hangingPunct="1">
              <a:lnSpc>
                <a:spcPct val="90000"/>
              </a:lnSpc>
              <a:defRPr/>
            </a:pPr>
            <a:endParaRPr lang="en-US" sz="2800" dirty="0" smtClean="0"/>
          </a:p>
        </p:txBody>
      </p:sp>
      <p:sp>
        <p:nvSpPr>
          <p:cNvPr id="3" name="Slide Number Placeholder 5"/>
          <p:cNvSpPr>
            <a:spLocks noGrp="1"/>
          </p:cNvSpPr>
          <p:nvPr>
            <p:ph type="sldNum" sz="quarter" idx="12"/>
          </p:nvPr>
        </p:nvSpPr>
        <p:spPr/>
        <p:txBody>
          <a:bodyPr/>
          <a:lstStyle/>
          <a:p>
            <a:pPr>
              <a:defRPr/>
            </a:pPr>
            <a:fld id="{EC7DC19E-EB82-4A02-809B-B37C77659F92}" type="slidenum">
              <a:rPr lang="en-US"/>
              <a:pPr>
                <a:defRPr/>
              </a:pPr>
              <a:t>39</a:t>
            </a:fld>
            <a:endParaRPr lang="en-US"/>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A6229845-8048-4168-B2B2-F9061C62BB2D}" type="slidenum">
              <a:rPr lang="en-US"/>
              <a:pPr>
                <a:defRPr/>
              </a:pPr>
              <a:t>4</a:t>
            </a:fld>
            <a:endParaRPr lang="en-US"/>
          </a:p>
        </p:txBody>
      </p:sp>
      <p:sp>
        <p:nvSpPr>
          <p:cNvPr id="150530" name="Rectangle 2"/>
          <p:cNvSpPr>
            <a:spLocks noChangeArrowheads="1"/>
          </p:cNvSpPr>
          <p:nvPr/>
        </p:nvSpPr>
        <p:spPr bwMode="auto">
          <a:xfrm>
            <a:off x="498475" y="122238"/>
            <a:ext cx="8153400" cy="6554787"/>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THE CORROSION PROCESS</a:t>
            </a:r>
          </a:p>
          <a:p>
            <a:pPr algn="ctr">
              <a:defRPr/>
            </a:pPr>
            <a:endParaRPr lang="en-US" sz="2800" b="1" dirty="0">
              <a:solidFill>
                <a:srgbClr val="FF3399"/>
              </a:solidFill>
            </a:endParaRPr>
          </a:p>
          <a:p>
            <a:pPr>
              <a:defRPr/>
            </a:pPr>
            <a:r>
              <a:rPr lang="en-US" sz="2800" dirty="0">
                <a:solidFill>
                  <a:srgbClr val="FFFF00"/>
                </a:solidFill>
              </a:rPr>
              <a:t>At the anode the corroding metal passes into the electrolyte as positively charged ions, releasing electrons, which participate in the cathodic reaction. </a:t>
            </a:r>
          </a:p>
          <a:p>
            <a:pPr>
              <a:defRPr/>
            </a:pPr>
            <a:r>
              <a:rPr lang="en-US" sz="2800" dirty="0">
                <a:solidFill>
                  <a:srgbClr val="FFFFFF"/>
                </a:solidFill>
              </a:rPr>
              <a:t>Hence the corrosion current between the anode and the cathode consists of electrons flowing within the metal and ions flowing within the electrolyte.</a:t>
            </a:r>
          </a:p>
          <a:p>
            <a:pPr>
              <a:defRPr/>
            </a:pPr>
            <a:r>
              <a:rPr lang="en-US" sz="2800" dirty="0">
                <a:solidFill>
                  <a:srgbClr val="FFFF00"/>
                </a:solidFill>
              </a:rPr>
              <a:t>The rate of corrosion is influenced considerably by the electrical conductivity of the electrolyte: it is lowest in poor conductors (e.g. high-purity water) and highest in good conductors (e.g. salt or acid solutions).</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0530">
                                            <p:txEl>
                                              <p:pRg st="0" end="0"/>
                                            </p:txEl>
                                          </p:spTgt>
                                        </p:tgtEl>
                                        <p:attrNameLst>
                                          <p:attrName>style.visibility</p:attrName>
                                        </p:attrNameLst>
                                      </p:cBhvr>
                                      <p:to>
                                        <p:strVal val="visible"/>
                                      </p:to>
                                    </p:set>
                                    <p:animEffect transition="in" filter="fade">
                                      <p:cBhvr>
                                        <p:cTn id="7" dur="500"/>
                                        <p:tgtEl>
                                          <p:spTgt spid="15053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0530">
                                            <p:txEl>
                                              <p:pRg st="2" end="2"/>
                                            </p:txEl>
                                          </p:spTgt>
                                        </p:tgtEl>
                                        <p:attrNameLst>
                                          <p:attrName>style.visibility</p:attrName>
                                        </p:attrNameLst>
                                      </p:cBhvr>
                                      <p:to>
                                        <p:strVal val="visible"/>
                                      </p:to>
                                    </p:set>
                                    <p:animEffect transition="in" filter="fade">
                                      <p:cBhvr>
                                        <p:cTn id="12" dur="500"/>
                                        <p:tgtEl>
                                          <p:spTgt spid="15053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0530">
                                            <p:txEl>
                                              <p:pRg st="3" end="3"/>
                                            </p:txEl>
                                          </p:spTgt>
                                        </p:tgtEl>
                                        <p:attrNameLst>
                                          <p:attrName>style.visibility</p:attrName>
                                        </p:attrNameLst>
                                      </p:cBhvr>
                                      <p:to>
                                        <p:strVal val="visible"/>
                                      </p:to>
                                    </p:set>
                                    <p:animEffect transition="in" filter="fade">
                                      <p:cBhvr>
                                        <p:cTn id="17" dur="500"/>
                                        <p:tgtEl>
                                          <p:spTgt spid="150530">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0530">
                                            <p:txEl>
                                              <p:pRg st="4" end="4"/>
                                            </p:txEl>
                                          </p:spTgt>
                                        </p:tgtEl>
                                        <p:attrNameLst>
                                          <p:attrName>style.visibility</p:attrName>
                                        </p:attrNameLst>
                                      </p:cBhvr>
                                      <p:to>
                                        <p:strVal val="visible"/>
                                      </p:to>
                                    </p:set>
                                    <p:animEffect transition="in" filter="fade">
                                      <p:cBhvr>
                                        <p:cTn id="22" dur="500"/>
                                        <p:tgtEl>
                                          <p:spTgt spid="15053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0" grpId="0" build="allAtOnce"/>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6DEEC42C-0CF7-4E22-A048-6E3439923080}" type="slidenum">
              <a:rPr lang="en-US"/>
              <a:pPr>
                <a:defRPr/>
              </a:pPr>
              <a:t>40</a:t>
            </a:fld>
            <a:endParaRPr lang="en-US"/>
          </a:p>
        </p:txBody>
      </p:sp>
      <p:sp>
        <p:nvSpPr>
          <p:cNvPr id="133122" name="Rectangle 2"/>
          <p:cNvSpPr>
            <a:spLocks noChangeArrowheads="1"/>
          </p:cNvSpPr>
          <p:nvPr/>
        </p:nvSpPr>
        <p:spPr bwMode="auto">
          <a:xfrm>
            <a:off x="498475" y="1322388"/>
            <a:ext cx="8153400" cy="4154487"/>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PROTECTIVE COATINGS</a:t>
            </a:r>
          </a:p>
          <a:p>
            <a:pPr algn="just">
              <a:defRPr/>
            </a:pPr>
            <a:endParaRPr lang="en-US" dirty="0">
              <a:solidFill>
                <a:srgbClr val="FFFF00"/>
              </a:solidFill>
            </a:endParaRPr>
          </a:p>
          <a:p>
            <a:pPr>
              <a:defRPr/>
            </a:pPr>
            <a:r>
              <a:rPr lang="en-US" sz="2400" dirty="0">
                <a:solidFill>
                  <a:srgbClr val="FFFF00"/>
                </a:solidFill>
              </a:rPr>
              <a:t>Inhibited coatings include those priming paints and oils and greases, which contain a corrosion inhibitor in suspension (as part of the pigment) or in solution (oil or grease).</a:t>
            </a:r>
          </a:p>
          <a:p>
            <a:pPr>
              <a:defRPr/>
            </a:pPr>
            <a:r>
              <a:rPr lang="en-US" sz="2400" dirty="0">
                <a:solidFill>
                  <a:srgbClr val="FFFF00"/>
                </a:solidFill>
              </a:rPr>
              <a:t> </a:t>
            </a:r>
          </a:p>
          <a:p>
            <a:pPr>
              <a:defRPr/>
            </a:pPr>
            <a:r>
              <a:rPr lang="en-US" sz="2400" dirty="0">
                <a:solidFill>
                  <a:srgbClr val="FFFFFF"/>
                </a:solidFill>
              </a:rPr>
              <a:t>They act primarily as excluders, but, since no organic coating is totally impervious to moisture; they also provide a reserve of corrosion inhibitor at the metal surface to protect against moisture penetration.</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22">
                                            <p:txEl>
                                              <p:pRg st="0" end="0"/>
                                            </p:txEl>
                                          </p:spTgt>
                                        </p:tgtEl>
                                        <p:attrNameLst>
                                          <p:attrName>style.visibility</p:attrName>
                                        </p:attrNameLst>
                                      </p:cBhvr>
                                      <p:to>
                                        <p:strVal val="visible"/>
                                      </p:to>
                                    </p:set>
                                    <p:animEffect transition="in" filter="fade">
                                      <p:cBhvr>
                                        <p:cTn id="7" dur="500"/>
                                        <p:tgtEl>
                                          <p:spTgt spid="13312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122">
                                            <p:txEl>
                                              <p:pRg st="2" end="2"/>
                                            </p:txEl>
                                          </p:spTgt>
                                        </p:tgtEl>
                                        <p:attrNameLst>
                                          <p:attrName>style.visibility</p:attrName>
                                        </p:attrNameLst>
                                      </p:cBhvr>
                                      <p:to>
                                        <p:strVal val="visible"/>
                                      </p:to>
                                    </p:set>
                                    <p:animEffect transition="in" filter="fade">
                                      <p:cBhvr>
                                        <p:cTn id="12" dur="500"/>
                                        <p:tgtEl>
                                          <p:spTgt spid="13312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3122">
                                            <p:txEl>
                                              <p:pRg st="3" end="3"/>
                                            </p:txEl>
                                          </p:spTgt>
                                        </p:tgtEl>
                                        <p:attrNameLst>
                                          <p:attrName>style.visibility</p:attrName>
                                        </p:attrNameLst>
                                      </p:cBhvr>
                                      <p:to>
                                        <p:strVal val="visible"/>
                                      </p:to>
                                    </p:set>
                                    <p:animEffect transition="in" filter="fade">
                                      <p:cBhvr>
                                        <p:cTn id="17" dur="500"/>
                                        <p:tgtEl>
                                          <p:spTgt spid="133122">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3122">
                                            <p:txEl>
                                              <p:pRg st="4" end="4"/>
                                            </p:txEl>
                                          </p:spTgt>
                                        </p:tgtEl>
                                        <p:attrNameLst>
                                          <p:attrName>style.visibility</p:attrName>
                                        </p:attrNameLst>
                                      </p:cBhvr>
                                      <p:to>
                                        <p:strVal val="visible"/>
                                      </p:to>
                                    </p:set>
                                    <p:animEffect transition="in" filter="fade">
                                      <p:cBhvr>
                                        <p:cTn id="22" dur="500"/>
                                        <p:tgtEl>
                                          <p:spTgt spid="13312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2" grpId="0" build="allAtOnce"/>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F9ED0CEE-78C6-4091-A6CA-D947B3A87C74}" type="slidenum">
              <a:rPr lang="en-US"/>
              <a:pPr>
                <a:defRPr/>
              </a:pPr>
              <a:t>41</a:t>
            </a:fld>
            <a:endParaRPr lang="en-US"/>
          </a:p>
        </p:txBody>
      </p:sp>
      <p:sp>
        <p:nvSpPr>
          <p:cNvPr id="135170" name="Rectangle 2"/>
          <p:cNvSpPr>
            <a:spLocks noChangeArrowheads="1"/>
          </p:cNvSpPr>
          <p:nvPr/>
        </p:nvSpPr>
        <p:spPr bwMode="auto">
          <a:xfrm>
            <a:off x="498475" y="-33338"/>
            <a:ext cx="8153400" cy="6864351"/>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marL="6350" indent="-6350" algn="ctr">
              <a:defRPr/>
            </a:pPr>
            <a:r>
              <a:rPr lang="en-US" sz="2800" b="1" dirty="0">
                <a:solidFill>
                  <a:srgbClr val="FF3399"/>
                </a:solidFill>
                <a:effectLst>
                  <a:outerShdw blurRad="38100" dist="38100" dir="2700000" algn="tl">
                    <a:srgbClr val="FFFFFF"/>
                  </a:outerShdw>
                </a:effectLst>
              </a:rPr>
              <a:t>METALLIC COATINGS</a:t>
            </a:r>
          </a:p>
          <a:p>
            <a:pPr marL="6350" indent="-6350" algn="ctr">
              <a:defRPr/>
            </a:pPr>
            <a:endParaRPr lang="en-US" sz="2800" b="1" dirty="0">
              <a:effectLst>
                <a:outerShdw blurRad="38100" dist="38100" dir="2700000" algn="tl">
                  <a:srgbClr val="010199"/>
                </a:outerShdw>
              </a:effectLst>
            </a:endParaRPr>
          </a:p>
          <a:p>
            <a:pPr marL="6350" indent="-6350">
              <a:defRPr/>
            </a:pPr>
            <a:r>
              <a:rPr lang="en-US" sz="2400" b="1" dirty="0">
                <a:solidFill>
                  <a:srgbClr val="FF3399"/>
                </a:solidFill>
              </a:rPr>
              <a:t>Metal spraying</a:t>
            </a:r>
          </a:p>
          <a:p>
            <a:pPr marL="6350" indent="-6350">
              <a:defRPr/>
            </a:pPr>
            <a:r>
              <a:rPr lang="en-US" sz="2400" dirty="0">
                <a:solidFill>
                  <a:srgbClr val="FFFFFF"/>
                </a:solidFill>
              </a:rPr>
              <a:t>This technique is used widely to apply coatings (e.g. zinc, </a:t>
            </a:r>
            <a:r>
              <a:rPr lang="en-US" sz="2400" dirty="0" err="1">
                <a:solidFill>
                  <a:srgbClr val="FFFFFF"/>
                </a:solidFill>
              </a:rPr>
              <a:t>aluminium</a:t>
            </a:r>
            <a:r>
              <a:rPr lang="en-US" sz="2400" dirty="0">
                <a:solidFill>
                  <a:srgbClr val="FFFFFF"/>
                </a:solidFill>
              </a:rPr>
              <a:t> and their alloys) to steel and </a:t>
            </a:r>
            <a:r>
              <a:rPr lang="en-US" sz="2400" dirty="0" err="1">
                <a:solidFill>
                  <a:srgbClr val="FFFFFF"/>
                </a:solidFill>
              </a:rPr>
              <a:t>aluminium</a:t>
            </a:r>
            <a:r>
              <a:rPr lang="en-US" sz="2400" dirty="0">
                <a:solidFill>
                  <a:srgbClr val="FFFFFF"/>
                </a:solidFill>
              </a:rPr>
              <a:t>. </a:t>
            </a:r>
          </a:p>
          <a:p>
            <a:pPr marL="6350" indent="-6350">
              <a:defRPr/>
            </a:pPr>
            <a:endParaRPr lang="en-US" sz="2400" dirty="0">
              <a:solidFill>
                <a:srgbClr val="FFFFFF"/>
              </a:solidFill>
            </a:endParaRPr>
          </a:p>
          <a:p>
            <a:pPr marL="6350" indent="-6350">
              <a:defRPr/>
            </a:pPr>
            <a:r>
              <a:rPr lang="en-US" sz="2400" dirty="0">
                <a:solidFill>
                  <a:srgbClr val="FFFF00"/>
                </a:solidFill>
              </a:rPr>
              <a:t>The metal, in the form of wire or powder, is fed through a flame, </a:t>
            </a:r>
            <a:r>
              <a:rPr lang="en-US" sz="2400" dirty="0" err="1">
                <a:solidFill>
                  <a:srgbClr val="FFFF00"/>
                </a:solidFill>
              </a:rPr>
              <a:t>atomised</a:t>
            </a:r>
            <a:r>
              <a:rPr lang="en-US" sz="2400" dirty="0">
                <a:solidFill>
                  <a:srgbClr val="FFFF00"/>
                </a:solidFill>
              </a:rPr>
              <a:t> by a jet of air, and then projected on to the prepared surface.</a:t>
            </a:r>
          </a:p>
          <a:p>
            <a:pPr marL="6350" indent="-6350">
              <a:defRPr/>
            </a:pPr>
            <a:endParaRPr lang="en-US" sz="2400" dirty="0">
              <a:solidFill>
                <a:srgbClr val="FFFF00"/>
              </a:solidFill>
            </a:endParaRPr>
          </a:p>
          <a:p>
            <a:pPr marL="6350" indent="-6350">
              <a:defRPr/>
            </a:pPr>
            <a:r>
              <a:rPr lang="en-US" sz="2400" b="1" dirty="0">
                <a:solidFill>
                  <a:srgbClr val="FF3399"/>
                </a:solidFill>
              </a:rPr>
              <a:t>Cladding</a:t>
            </a:r>
            <a:endParaRPr lang="en-US" sz="2400" dirty="0">
              <a:solidFill>
                <a:srgbClr val="FF3399"/>
              </a:solidFill>
            </a:endParaRPr>
          </a:p>
          <a:p>
            <a:pPr marL="6350" indent="-6350">
              <a:defRPr/>
            </a:pPr>
            <a:r>
              <a:rPr lang="en-US" sz="2400" dirty="0">
                <a:solidFill>
                  <a:srgbClr val="FFFFFF"/>
                </a:solidFill>
              </a:rPr>
              <a:t>Applicable primarily to sheet. In this case the metal to be protected is sandwiched between layers of the coating metal and then hot-rolled to final thickness. </a:t>
            </a:r>
          </a:p>
          <a:p>
            <a:pPr marL="6350" indent="-6350">
              <a:defRPr/>
            </a:pPr>
            <a:endParaRPr lang="en-US" sz="2400" dirty="0">
              <a:solidFill>
                <a:srgbClr val="FFFF00"/>
              </a:solidFill>
            </a:endParaRPr>
          </a:p>
          <a:p>
            <a:pPr marL="6350" indent="-6350">
              <a:defRPr/>
            </a:pPr>
            <a:r>
              <a:rPr lang="en-US" sz="2400" dirty="0">
                <a:solidFill>
                  <a:srgbClr val="FFFF00"/>
                </a:solidFill>
              </a:rPr>
              <a:t>Alloying occurs at the interface of the metals during rolling.</a:t>
            </a:r>
            <a:r>
              <a:rPr lang="en-US" sz="2400" dirty="0"/>
              <a:t> </a:t>
            </a:r>
          </a:p>
          <a:p>
            <a:pPr marL="6350" indent="-6350">
              <a:defRPr/>
            </a:pPr>
            <a:endParaRPr lang="en-US" sz="2400"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5170">
                                            <p:txEl>
                                              <p:pRg st="0" end="0"/>
                                            </p:txEl>
                                          </p:spTgt>
                                        </p:tgtEl>
                                        <p:attrNameLst>
                                          <p:attrName>style.visibility</p:attrName>
                                        </p:attrNameLst>
                                      </p:cBhvr>
                                      <p:to>
                                        <p:strVal val="visible"/>
                                      </p:to>
                                    </p:set>
                                    <p:animEffect transition="in" filter="fade">
                                      <p:cBhvr>
                                        <p:cTn id="7" dur="500"/>
                                        <p:tgtEl>
                                          <p:spTgt spid="135170">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5170">
                                            <p:txEl>
                                              <p:pRg st="2" end="2"/>
                                            </p:txEl>
                                          </p:spTgt>
                                        </p:tgtEl>
                                        <p:attrNameLst>
                                          <p:attrName>style.visibility</p:attrName>
                                        </p:attrNameLst>
                                      </p:cBhvr>
                                      <p:to>
                                        <p:strVal val="visible"/>
                                      </p:to>
                                    </p:set>
                                    <p:animEffect transition="in" filter="fade">
                                      <p:cBhvr>
                                        <p:cTn id="10" dur="500"/>
                                        <p:tgtEl>
                                          <p:spTgt spid="135170">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5170">
                                            <p:txEl>
                                              <p:pRg st="3" end="3"/>
                                            </p:txEl>
                                          </p:spTgt>
                                        </p:tgtEl>
                                        <p:attrNameLst>
                                          <p:attrName>style.visibility</p:attrName>
                                        </p:attrNameLst>
                                      </p:cBhvr>
                                      <p:to>
                                        <p:strVal val="visible"/>
                                      </p:to>
                                    </p:set>
                                    <p:animEffect transition="in" filter="fade">
                                      <p:cBhvr>
                                        <p:cTn id="15" dur="500"/>
                                        <p:tgtEl>
                                          <p:spTgt spid="135170">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35170">
                                            <p:txEl>
                                              <p:pRg st="5" end="5"/>
                                            </p:txEl>
                                          </p:spTgt>
                                        </p:tgtEl>
                                        <p:attrNameLst>
                                          <p:attrName>style.visibility</p:attrName>
                                        </p:attrNameLst>
                                      </p:cBhvr>
                                      <p:to>
                                        <p:strVal val="visible"/>
                                      </p:to>
                                    </p:set>
                                    <p:animEffect transition="in" filter="fade">
                                      <p:cBhvr>
                                        <p:cTn id="20" dur="500"/>
                                        <p:tgtEl>
                                          <p:spTgt spid="135170">
                                            <p:txEl>
                                              <p:pRg st="5" end="5"/>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5170">
                                            <p:txEl>
                                              <p:pRg st="7" end="7"/>
                                            </p:txEl>
                                          </p:spTgt>
                                        </p:tgtEl>
                                        <p:attrNameLst>
                                          <p:attrName>style.visibility</p:attrName>
                                        </p:attrNameLst>
                                      </p:cBhvr>
                                      <p:to>
                                        <p:strVal val="visible"/>
                                      </p:to>
                                    </p:set>
                                    <p:animEffect transition="in" filter="fade">
                                      <p:cBhvr>
                                        <p:cTn id="25" dur="500"/>
                                        <p:tgtEl>
                                          <p:spTgt spid="135170">
                                            <p:txEl>
                                              <p:pRg st="7" end="7"/>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35170">
                                            <p:txEl>
                                              <p:pRg st="8" end="8"/>
                                            </p:txEl>
                                          </p:spTgt>
                                        </p:tgtEl>
                                        <p:attrNameLst>
                                          <p:attrName>style.visibility</p:attrName>
                                        </p:attrNameLst>
                                      </p:cBhvr>
                                      <p:to>
                                        <p:strVal val="visible"/>
                                      </p:to>
                                    </p:set>
                                    <p:animEffect transition="in" filter="fade">
                                      <p:cBhvr>
                                        <p:cTn id="30" dur="500"/>
                                        <p:tgtEl>
                                          <p:spTgt spid="135170">
                                            <p:txEl>
                                              <p:pRg st="8" end="8"/>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35170">
                                            <p:txEl>
                                              <p:pRg st="10" end="10"/>
                                            </p:txEl>
                                          </p:spTgt>
                                        </p:tgtEl>
                                        <p:attrNameLst>
                                          <p:attrName>style.visibility</p:attrName>
                                        </p:attrNameLst>
                                      </p:cBhvr>
                                      <p:to>
                                        <p:strVal val="visible"/>
                                      </p:to>
                                    </p:set>
                                    <p:animEffect transition="in" filter="fade">
                                      <p:cBhvr>
                                        <p:cTn id="35" dur="500"/>
                                        <p:tgtEl>
                                          <p:spTgt spid="135170">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0" grpId="0" build="allAtOnce"/>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88702B53-2858-48C1-8B80-EAB880AF4104}" type="slidenum">
              <a:rPr lang="en-US"/>
              <a:pPr>
                <a:defRPr/>
              </a:pPr>
              <a:t>42</a:t>
            </a:fld>
            <a:endParaRPr lang="en-US"/>
          </a:p>
        </p:txBody>
      </p:sp>
      <p:sp>
        <p:nvSpPr>
          <p:cNvPr id="137218" name="Rectangle 2"/>
          <p:cNvSpPr>
            <a:spLocks noChangeArrowheads="1"/>
          </p:cNvSpPr>
          <p:nvPr/>
        </p:nvSpPr>
        <p:spPr bwMode="auto">
          <a:xfrm>
            <a:off x="498475" y="-33338"/>
            <a:ext cx="8153400" cy="6864351"/>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marL="342900" indent="-342900" algn="ctr">
              <a:defRPr/>
            </a:pPr>
            <a:r>
              <a:rPr lang="en-US" sz="2800" b="1" dirty="0">
                <a:solidFill>
                  <a:srgbClr val="FF3399"/>
                </a:solidFill>
                <a:effectLst>
                  <a:outerShdw blurRad="38100" dist="38100" dir="2700000" algn="tl">
                    <a:srgbClr val="FFFFFF"/>
                  </a:outerShdw>
                </a:effectLst>
              </a:rPr>
              <a:t>METALLIC COATINGS</a:t>
            </a:r>
          </a:p>
          <a:p>
            <a:pPr marL="342900" indent="-342900" algn="ctr">
              <a:defRPr/>
            </a:pPr>
            <a:endParaRPr lang="en-US" sz="2800" b="1" dirty="0">
              <a:effectLst>
                <a:outerShdw blurRad="38100" dist="38100" dir="2700000" algn="tl">
                  <a:srgbClr val="010199"/>
                </a:outerShdw>
              </a:effectLst>
            </a:endParaRPr>
          </a:p>
          <a:p>
            <a:pPr marL="342900" indent="-342900">
              <a:defRPr/>
            </a:pPr>
            <a:r>
              <a:rPr lang="en-US" sz="2400" b="1" dirty="0">
                <a:solidFill>
                  <a:srgbClr val="FF3399"/>
                </a:solidFill>
              </a:rPr>
              <a:t>Hot dipping</a:t>
            </a:r>
          </a:p>
          <a:p>
            <a:pPr marL="342900" indent="-342900">
              <a:defRPr/>
            </a:pPr>
            <a:endParaRPr lang="en-US" sz="2400" b="1" dirty="0">
              <a:solidFill>
                <a:srgbClr val="FFFF00"/>
              </a:solidFill>
            </a:endParaRPr>
          </a:p>
          <a:p>
            <a:pPr marL="342900" indent="-342900">
              <a:defRPr/>
            </a:pPr>
            <a:r>
              <a:rPr lang="en-US" sz="2400" dirty="0">
                <a:solidFill>
                  <a:srgbClr val="FFFF00"/>
                </a:solidFill>
              </a:rPr>
              <a:t>   The cleaned component is immersed in a molten bath of the coating metal (usually zinc, tin or aluminum), resulting in a coating with very good adhesion and coverage (even in crevices).</a:t>
            </a:r>
          </a:p>
          <a:p>
            <a:pPr marL="342900" indent="-342900">
              <a:defRPr/>
            </a:pPr>
            <a:endParaRPr lang="en-US" sz="2400" b="1" dirty="0"/>
          </a:p>
          <a:p>
            <a:pPr marL="342900" indent="-342900">
              <a:defRPr/>
            </a:pPr>
            <a:r>
              <a:rPr lang="en-US" sz="2400" b="1" dirty="0">
                <a:solidFill>
                  <a:srgbClr val="FF3399"/>
                </a:solidFill>
              </a:rPr>
              <a:t>Cementation </a:t>
            </a:r>
          </a:p>
          <a:p>
            <a:pPr marL="342900" indent="-342900">
              <a:defRPr/>
            </a:pPr>
            <a:endParaRPr lang="en-US" sz="2400" b="1" dirty="0">
              <a:solidFill>
                <a:srgbClr val="FF3399"/>
              </a:solidFill>
            </a:endParaRPr>
          </a:p>
          <a:p>
            <a:pPr marL="342900" indent="-342900">
              <a:defRPr/>
            </a:pPr>
            <a:r>
              <a:rPr lang="en-US" sz="2400" dirty="0">
                <a:solidFill>
                  <a:srgbClr val="FFFF00"/>
                </a:solidFill>
              </a:rPr>
              <a:t>   </a:t>
            </a:r>
            <a:r>
              <a:rPr lang="en-US" sz="2400" dirty="0">
                <a:solidFill>
                  <a:srgbClr val="FFFFFF"/>
                </a:solidFill>
              </a:rPr>
              <a:t>The outer surface of the part to be protected is converted into an alloy of higher corrosion-resistance by being heated in contact with zinc powder </a:t>
            </a:r>
            <a:r>
              <a:rPr lang="en-US" sz="2400" dirty="0">
                <a:solidFill>
                  <a:srgbClr val="FFFF00"/>
                </a:solidFill>
              </a:rPr>
              <a:t>(</a:t>
            </a:r>
            <a:r>
              <a:rPr lang="en-US" sz="2400" dirty="0" err="1">
                <a:solidFill>
                  <a:srgbClr val="FFFF00"/>
                </a:solidFill>
              </a:rPr>
              <a:t>Sheradising</a:t>
            </a:r>
            <a:r>
              <a:rPr lang="en-US" sz="2400" dirty="0">
                <a:solidFill>
                  <a:srgbClr val="FFFF00"/>
                </a:solidFill>
              </a:rPr>
              <a:t>), </a:t>
            </a:r>
            <a:r>
              <a:rPr lang="en-US" sz="2400" dirty="0" err="1">
                <a:solidFill>
                  <a:srgbClr val="FFFFFF"/>
                </a:solidFill>
              </a:rPr>
              <a:t>aluminium</a:t>
            </a:r>
            <a:r>
              <a:rPr lang="en-US" sz="2400" dirty="0">
                <a:solidFill>
                  <a:srgbClr val="FFFFFF"/>
                </a:solidFill>
              </a:rPr>
              <a:t> powder </a:t>
            </a:r>
            <a:r>
              <a:rPr lang="en-US" sz="2400" dirty="0">
                <a:solidFill>
                  <a:srgbClr val="FFFF00"/>
                </a:solidFill>
              </a:rPr>
              <a:t>(</a:t>
            </a:r>
            <a:r>
              <a:rPr lang="en-US" sz="2400" dirty="0" err="1">
                <a:solidFill>
                  <a:srgbClr val="FFFF00"/>
                </a:solidFill>
              </a:rPr>
              <a:t>Calorising</a:t>
            </a:r>
            <a:r>
              <a:rPr lang="en-US" sz="2400" dirty="0">
                <a:solidFill>
                  <a:srgbClr val="FFFF00"/>
                </a:solidFill>
              </a:rPr>
              <a:t>) </a:t>
            </a:r>
            <a:r>
              <a:rPr lang="en-US" sz="2400" dirty="0">
                <a:solidFill>
                  <a:srgbClr val="FFFFFF"/>
                </a:solidFill>
              </a:rPr>
              <a:t>or a gaseous compound of chromium </a:t>
            </a:r>
            <a:r>
              <a:rPr lang="en-US" sz="2400" dirty="0">
                <a:solidFill>
                  <a:srgbClr val="FFFF00"/>
                </a:solidFill>
              </a:rPr>
              <a:t>(</a:t>
            </a:r>
            <a:r>
              <a:rPr lang="en-US" sz="2400" dirty="0" err="1">
                <a:solidFill>
                  <a:srgbClr val="FFFF00"/>
                </a:solidFill>
              </a:rPr>
              <a:t>Chromising</a:t>
            </a:r>
            <a:r>
              <a:rPr lang="en-US" sz="2400" dirty="0">
                <a:solidFill>
                  <a:srgbClr val="FFFF00"/>
                </a:solidFill>
              </a:rPr>
              <a:t>). </a:t>
            </a:r>
            <a:r>
              <a:rPr lang="en-US" sz="2400" dirty="0">
                <a:solidFill>
                  <a:srgbClr val="FFFFFF"/>
                </a:solidFill>
              </a:rPr>
              <a:t>Layers of considerable thickness can be achieved.</a:t>
            </a:r>
          </a:p>
          <a:p>
            <a:pPr marL="342900" indent="-342900" algn="just">
              <a:defRPr/>
            </a:pPr>
            <a:endParaRPr lang="en-US" sz="2400" dirty="0">
              <a:solidFill>
                <a:srgbClr val="FFFF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7218">
                                            <p:txEl>
                                              <p:pRg st="0" end="0"/>
                                            </p:txEl>
                                          </p:spTgt>
                                        </p:tgtEl>
                                        <p:attrNameLst>
                                          <p:attrName>style.visibility</p:attrName>
                                        </p:attrNameLst>
                                      </p:cBhvr>
                                      <p:to>
                                        <p:strVal val="visible"/>
                                      </p:to>
                                    </p:set>
                                    <p:animEffect transition="in" filter="fade">
                                      <p:cBhvr>
                                        <p:cTn id="7" dur="500"/>
                                        <p:tgtEl>
                                          <p:spTgt spid="137218">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7218">
                                            <p:txEl>
                                              <p:pRg st="2" end="2"/>
                                            </p:txEl>
                                          </p:spTgt>
                                        </p:tgtEl>
                                        <p:attrNameLst>
                                          <p:attrName>style.visibility</p:attrName>
                                        </p:attrNameLst>
                                      </p:cBhvr>
                                      <p:to>
                                        <p:strVal val="visible"/>
                                      </p:to>
                                    </p:set>
                                    <p:animEffect transition="in" filter="fade">
                                      <p:cBhvr>
                                        <p:cTn id="10" dur="500"/>
                                        <p:tgtEl>
                                          <p:spTgt spid="137218">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7218">
                                            <p:txEl>
                                              <p:pRg st="4" end="4"/>
                                            </p:txEl>
                                          </p:spTgt>
                                        </p:tgtEl>
                                        <p:attrNameLst>
                                          <p:attrName>style.visibility</p:attrName>
                                        </p:attrNameLst>
                                      </p:cBhvr>
                                      <p:to>
                                        <p:strVal val="visible"/>
                                      </p:to>
                                    </p:set>
                                    <p:animEffect transition="in" filter="fade">
                                      <p:cBhvr>
                                        <p:cTn id="15" dur="500"/>
                                        <p:tgtEl>
                                          <p:spTgt spid="137218">
                                            <p:txEl>
                                              <p:pRg st="4" end="4"/>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37218">
                                            <p:txEl>
                                              <p:pRg st="6" end="6"/>
                                            </p:txEl>
                                          </p:spTgt>
                                        </p:tgtEl>
                                        <p:attrNameLst>
                                          <p:attrName>style.visibility</p:attrName>
                                        </p:attrNameLst>
                                      </p:cBhvr>
                                      <p:to>
                                        <p:strVal val="visible"/>
                                      </p:to>
                                    </p:set>
                                    <p:animEffect transition="in" filter="fade">
                                      <p:cBhvr>
                                        <p:cTn id="20" dur="500"/>
                                        <p:tgtEl>
                                          <p:spTgt spid="137218">
                                            <p:txEl>
                                              <p:pRg st="6" end="6"/>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7218">
                                            <p:txEl>
                                              <p:pRg st="8" end="8"/>
                                            </p:txEl>
                                          </p:spTgt>
                                        </p:tgtEl>
                                        <p:attrNameLst>
                                          <p:attrName>style.visibility</p:attrName>
                                        </p:attrNameLst>
                                      </p:cBhvr>
                                      <p:to>
                                        <p:strVal val="visible"/>
                                      </p:to>
                                    </p:set>
                                    <p:animEffect transition="in" filter="fade">
                                      <p:cBhvr>
                                        <p:cTn id="25" dur="500"/>
                                        <p:tgtEl>
                                          <p:spTgt spid="13721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8" grpId="0" build="allAtOnce"/>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BF39EA1E-B5C6-4150-A988-27355EAD7179}" type="slidenum">
              <a:rPr lang="en-US"/>
              <a:pPr>
                <a:defRPr/>
              </a:pPr>
              <a:t>43</a:t>
            </a:fld>
            <a:endParaRPr lang="en-US"/>
          </a:p>
        </p:txBody>
      </p:sp>
      <p:sp>
        <p:nvSpPr>
          <p:cNvPr id="139266" name="Rectangle 2"/>
          <p:cNvSpPr>
            <a:spLocks noChangeArrowheads="1"/>
          </p:cNvSpPr>
          <p:nvPr/>
        </p:nvSpPr>
        <p:spPr bwMode="auto">
          <a:xfrm>
            <a:off x="498475" y="214313"/>
            <a:ext cx="8153400" cy="6370637"/>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marL="342900" indent="-342900" algn="ctr">
              <a:defRPr/>
            </a:pPr>
            <a:r>
              <a:rPr lang="en-US" sz="2800" b="1" dirty="0">
                <a:solidFill>
                  <a:srgbClr val="FF3399"/>
                </a:solidFill>
                <a:effectLst>
                  <a:outerShdw blurRad="38100" dist="38100" dir="2700000" algn="tl">
                    <a:srgbClr val="FFFFFF"/>
                  </a:outerShdw>
                </a:effectLst>
              </a:rPr>
              <a:t>METALLIC COATINGS</a:t>
            </a:r>
          </a:p>
          <a:p>
            <a:pPr marL="342900" indent="-342900" algn="ctr">
              <a:defRPr/>
            </a:pPr>
            <a:endParaRPr lang="en-US" b="1" dirty="0"/>
          </a:p>
          <a:p>
            <a:pPr marL="342900" indent="-342900">
              <a:defRPr/>
            </a:pPr>
            <a:r>
              <a:rPr lang="en-US" sz="2400" b="1" dirty="0">
                <a:solidFill>
                  <a:srgbClr val="FF3399"/>
                </a:solidFill>
              </a:rPr>
              <a:t>Electroplating </a:t>
            </a:r>
          </a:p>
          <a:p>
            <a:pPr marL="342900" indent="-342900">
              <a:defRPr/>
            </a:pPr>
            <a:r>
              <a:rPr lang="en-US" sz="2400" dirty="0">
                <a:solidFill>
                  <a:srgbClr val="FFFF00"/>
                </a:solidFill>
              </a:rPr>
              <a:t>   Many metals can be plated on to a variety of substrates by electrodes position. Electroplating is chosen as a method of protection when the coatings are to be relatively thin and of controlled thickness or when coating processes involving high temperatures have to be avoided. </a:t>
            </a:r>
          </a:p>
          <a:p>
            <a:pPr marL="342900" indent="-342900">
              <a:defRPr/>
            </a:pPr>
            <a:r>
              <a:rPr lang="en-US" sz="2400" b="1" dirty="0">
                <a:solidFill>
                  <a:srgbClr val="FF3399"/>
                </a:solidFill>
              </a:rPr>
              <a:t>Inorganic coatings</a:t>
            </a:r>
            <a:endParaRPr lang="en-US" sz="2400" b="1" dirty="0">
              <a:solidFill>
                <a:srgbClr val="FFFF00"/>
              </a:solidFill>
            </a:endParaRPr>
          </a:p>
          <a:p>
            <a:pPr marL="342900" indent="-342900">
              <a:defRPr/>
            </a:pPr>
            <a:r>
              <a:rPr lang="en-US" sz="2400" dirty="0">
                <a:solidFill>
                  <a:srgbClr val="FFFF00"/>
                </a:solidFill>
              </a:rPr>
              <a:t>    </a:t>
            </a:r>
            <a:r>
              <a:rPr lang="en-US" sz="2400" dirty="0">
                <a:solidFill>
                  <a:srgbClr val="FFFFFF"/>
                </a:solidFill>
              </a:rPr>
              <a:t>All inorganic coatings are brittle, and therefore involve risk of corrosion at cracks, defects and weaknesses in the coating. It is virtually impossible to avoid imperfections, but by superimposing cathodic protection </a:t>
            </a:r>
            <a:r>
              <a:rPr lang="en-US" sz="2400" dirty="0">
                <a:solidFill>
                  <a:schemeClr val="accent6">
                    <a:lumMod val="60000"/>
                    <a:lumOff val="40000"/>
                  </a:schemeClr>
                </a:solidFill>
              </a:rPr>
              <a:t>(</a:t>
            </a:r>
            <a:r>
              <a:rPr lang="en-US" sz="2400" u="sng" dirty="0">
                <a:solidFill>
                  <a:schemeClr val="accent6">
                    <a:lumMod val="60000"/>
                    <a:lumOff val="40000"/>
                  </a:schemeClr>
                </a:solidFill>
              </a:rPr>
              <a:t>Remembering</a:t>
            </a:r>
            <a:r>
              <a:rPr lang="en-US" sz="2400" dirty="0">
                <a:solidFill>
                  <a:schemeClr val="accent6">
                    <a:lumMod val="60000"/>
                    <a:lumOff val="40000"/>
                  </a:schemeClr>
                </a:solidFill>
              </a:rPr>
              <a:t> that this method can be applied only to structures immersed or buried in an active environment) </a:t>
            </a:r>
            <a:r>
              <a:rPr lang="en-US" sz="2400" dirty="0">
                <a:solidFill>
                  <a:srgbClr val="FFFFFF"/>
                </a:solidFill>
              </a:rPr>
              <a:t>corrosion at defects can be prevented.</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9266">
                                            <p:txEl>
                                              <p:pRg st="0" end="0"/>
                                            </p:txEl>
                                          </p:spTgt>
                                        </p:tgtEl>
                                        <p:attrNameLst>
                                          <p:attrName>style.visibility</p:attrName>
                                        </p:attrNameLst>
                                      </p:cBhvr>
                                      <p:to>
                                        <p:strVal val="visible"/>
                                      </p:to>
                                    </p:set>
                                    <p:animEffect transition="in" filter="fade">
                                      <p:cBhvr>
                                        <p:cTn id="7" dur="500"/>
                                        <p:tgtEl>
                                          <p:spTgt spid="13926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9266">
                                            <p:txEl>
                                              <p:pRg st="2" end="2"/>
                                            </p:txEl>
                                          </p:spTgt>
                                        </p:tgtEl>
                                        <p:attrNameLst>
                                          <p:attrName>style.visibility</p:attrName>
                                        </p:attrNameLst>
                                      </p:cBhvr>
                                      <p:to>
                                        <p:strVal val="visible"/>
                                      </p:to>
                                    </p:set>
                                    <p:animEffect transition="in" filter="fade">
                                      <p:cBhvr>
                                        <p:cTn id="10" dur="500"/>
                                        <p:tgtEl>
                                          <p:spTgt spid="139266">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9266">
                                            <p:txEl>
                                              <p:pRg st="3" end="3"/>
                                            </p:txEl>
                                          </p:spTgt>
                                        </p:tgtEl>
                                        <p:attrNameLst>
                                          <p:attrName>style.visibility</p:attrName>
                                        </p:attrNameLst>
                                      </p:cBhvr>
                                      <p:to>
                                        <p:strVal val="visible"/>
                                      </p:to>
                                    </p:set>
                                    <p:animEffect transition="in" filter="fade">
                                      <p:cBhvr>
                                        <p:cTn id="15" dur="500"/>
                                        <p:tgtEl>
                                          <p:spTgt spid="139266">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39266">
                                            <p:txEl>
                                              <p:pRg st="4" end="4"/>
                                            </p:txEl>
                                          </p:spTgt>
                                        </p:tgtEl>
                                        <p:attrNameLst>
                                          <p:attrName>style.visibility</p:attrName>
                                        </p:attrNameLst>
                                      </p:cBhvr>
                                      <p:to>
                                        <p:strVal val="visible"/>
                                      </p:to>
                                    </p:set>
                                    <p:animEffect transition="in" filter="fade">
                                      <p:cBhvr>
                                        <p:cTn id="20" dur="500"/>
                                        <p:tgtEl>
                                          <p:spTgt spid="139266">
                                            <p:txEl>
                                              <p:pRg st="4" end="4"/>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9266">
                                            <p:txEl>
                                              <p:pRg st="5" end="5"/>
                                            </p:txEl>
                                          </p:spTgt>
                                        </p:tgtEl>
                                        <p:attrNameLst>
                                          <p:attrName>style.visibility</p:attrName>
                                        </p:attrNameLst>
                                      </p:cBhvr>
                                      <p:to>
                                        <p:strVal val="visible"/>
                                      </p:to>
                                    </p:set>
                                    <p:animEffect transition="in" filter="fade">
                                      <p:cBhvr>
                                        <p:cTn id="25" dur="500"/>
                                        <p:tgtEl>
                                          <p:spTgt spid="13926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build="allAtOnce"/>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C1363208-7FA3-4F6D-BBB8-A599DF364864}" type="slidenum">
              <a:rPr lang="en-US"/>
              <a:pPr>
                <a:defRPr/>
              </a:pPr>
              <a:t>44</a:t>
            </a:fld>
            <a:endParaRPr lang="en-US"/>
          </a:p>
        </p:txBody>
      </p:sp>
      <p:sp>
        <p:nvSpPr>
          <p:cNvPr id="141314" name="Rectangle 2"/>
          <p:cNvSpPr>
            <a:spLocks noChangeArrowheads="1"/>
          </p:cNvSpPr>
          <p:nvPr/>
        </p:nvSpPr>
        <p:spPr bwMode="auto">
          <a:xfrm>
            <a:off x="498475" y="-31750"/>
            <a:ext cx="8153400" cy="6862763"/>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METALLIC COATINGS</a:t>
            </a:r>
          </a:p>
          <a:p>
            <a:pPr algn="ctr">
              <a:defRPr/>
            </a:pPr>
            <a:endParaRPr lang="en-US" sz="2800" b="1" dirty="0">
              <a:effectLst>
                <a:outerShdw blurRad="38100" dist="38100" dir="2700000" algn="tl">
                  <a:srgbClr val="010199"/>
                </a:outerShdw>
              </a:effectLst>
            </a:endParaRPr>
          </a:p>
          <a:p>
            <a:pPr>
              <a:defRPr/>
            </a:pPr>
            <a:r>
              <a:rPr lang="en-US" sz="2400" b="1" dirty="0">
                <a:solidFill>
                  <a:srgbClr val="FF3399"/>
                </a:solidFill>
              </a:rPr>
              <a:t>Vitreous enamels</a:t>
            </a:r>
          </a:p>
          <a:p>
            <a:pPr>
              <a:defRPr/>
            </a:pPr>
            <a:r>
              <a:rPr lang="en-US" sz="2400" dirty="0">
                <a:solidFill>
                  <a:srgbClr val="FFFF00"/>
                </a:solidFill>
              </a:rPr>
              <a:t>Vitreous enamel coating (obtained by applying a glass frit to the surface of the component, and heating so that the glass fuses to the metal) is used mostly on steel and cast iron. </a:t>
            </a:r>
            <a:endParaRPr lang="en-US" sz="2400" b="1" dirty="0">
              <a:solidFill>
                <a:srgbClr val="FFFF00"/>
              </a:solidFill>
            </a:endParaRPr>
          </a:p>
          <a:p>
            <a:pPr>
              <a:defRPr/>
            </a:pPr>
            <a:r>
              <a:rPr lang="en-US" sz="2400" b="1" dirty="0">
                <a:solidFill>
                  <a:srgbClr val="FF3399"/>
                </a:solidFill>
              </a:rPr>
              <a:t>Cement </a:t>
            </a:r>
          </a:p>
          <a:p>
            <a:pPr>
              <a:defRPr/>
            </a:pPr>
            <a:r>
              <a:rPr lang="en-US" sz="2400" dirty="0">
                <a:solidFill>
                  <a:srgbClr val="FFFFFF"/>
                </a:solidFill>
              </a:rPr>
              <a:t>Cement coatings are cheap, have coefficients of expansion approximating to that of steel, and can be easily applied (centrifugally or by spraying or with a trowel) and readily repaired. </a:t>
            </a:r>
            <a:endParaRPr lang="en-US" sz="2400" b="1" dirty="0">
              <a:solidFill>
                <a:srgbClr val="FFFFFF"/>
              </a:solidFill>
            </a:endParaRPr>
          </a:p>
          <a:p>
            <a:pPr>
              <a:defRPr/>
            </a:pPr>
            <a:r>
              <a:rPr lang="en-US" sz="2400" b="1" dirty="0">
                <a:solidFill>
                  <a:srgbClr val="FF3399"/>
                </a:solidFill>
              </a:rPr>
              <a:t>Conversion coatings</a:t>
            </a:r>
          </a:p>
          <a:p>
            <a:pPr>
              <a:defRPr/>
            </a:pPr>
            <a:r>
              <a:rPr lang="en-US" sz="2400" dirty="0">
                <a:solidFill>
                  <a:srgbClr val="FFFF00"/>
                </a:solidFill>
              </a:rPr>
              <a:t>Conversion coatings are produced by treating the metal surface chemically with an appropriate solution. </a:t>
            </a:r>
          </a:p>
          <a:p>
            <a:pPr>
              <a:defRPr/>
            </a:pPr>
            <a:r>
              <a:rPr lang="en-US" sz="2400" dirty="0" err="1">
                <a:solidFill>
                  <a:srgbClr val="FF3399"/>
                </a:solidFill>
                <a:effectLst>
                  <a:outerShdw blurRad="38100" dist="38100" dir="2700000" algn="tl">
                    <a:srgbClr val="FFFFFF"/>
                  </a:outerShdw>
                </a:effectLst>
              </a:rPr>
              <a:t>Phosophate</a:t>
            </a:r>
            <a:r>
              <a:rPr lang="en-US" sz="2400" dirty="0">
                <a:solidFill>
                  <a:srgbClr val="FF3399"/>
                </a:solidFill>
                <a:effectLst>
                  <a:outerShdw blurRad="38100" dist="38100" dir="2700000" algn="tl">
                    <a:srgbClr val="FFFFFF"/>
                  </a:outerShdw>
                </a:effectLst>
              </a:rPr>
              <a:t> coatings. </a:t>
            </a:r>
            <a:r>
              <a:rPr lang="en-US" sz="2400" dirty="0">
                <a:solidFill>
                  <a:srgbClr val="FFFFFF"/>
                </a:solidFill>
                <a:effectLst>
                  <a:outerShdw blurRad="38100" dist="38100" dir="2700000" algn="tl">
                    <a:srgbClr val="FFFFFF"/>
                  </a:outerShdw>
                </a:effectLst>
              </a:rPr>
              <a:t>Chromate coatings, </a:t>
            </a:r>
            <a:r>
              <a:rPr lang="en-US" sz="2400" dirty="0">
                <a:solidFill>
                  <a:srgbClr val="FF3399"/>
                </a:solidFill>
                <a:effectLst>
                  <a:outerShdw blurRad="38100" dist="38100" dir="2700000" algn="tl">
                    <a:srgbClr val="FFFFFF"/>
                  </a:outerShdw>
                </a:effectLst>
              </a:rPr>
              <a:t>Coating produced by </a:t>
            </a:r>
            <a:r>
              <a:rPr lang="en-US" sz="2400" dirty="0" err="1">
                <a:solidFill>
                  <a:srgbClr val="FF3399"/>
                </a:solidFill>
                <a:effectLst>
                  <a:outerShdw blurRad="38100" dist="38100" dir="2700000" algn="tl">
                    <a:srgbClr val="FFFFFF"/>
                  </a:outerShdw>
                </a:effectLst>
              </a:rPr>
              <a:t>anodising</a:t>
            </a:r>
            <a:r>
              <a:rPr lang="en-US" sz="2400" b="1" dirty="0">
                <a:solidFill>
                  <a:srgbClr val="FF3399"/>
                </a:solidFill>
              </a:rPr>
              <a:t>.</a:t>
            </a:r>
          </a:p>
          <a:p>
            <a:pPr algn="just">
              <a:defRPr/>
            </a:pPr>
            <a:endParaRPr lang="en-US" sz="2400" b="1" dirty="0">
              <a:solidFill>
                <a:srgbClr val="FF3399"/>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1314">
                                            <p:txEl>
                                              <p:pRg st="0" end="0"/>
                                            </p:txEl>
                                          </p:spTgt>
                                        </p:tgtEl>
                                        <p:attrNameLst>
                                          <p:attrName>style.visibility</p:attrName>
                                        </p:attrNameLst>
                                      </p:cBhvr>
                                      <p:to>
                                        <p:strVal val="visible"/>
                                      </p:to>
                                    </p:set>
                                    <p:animEffect transition="in" filter="fade">
                                      <p:cBhvr>
                                        <p:cTn id="7" dur="500"/>
                                        <p:tgtEl>
                                          <p:spTgt spid="14131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1314">
                                            <p:txEl>
                                              <p:pRg st="2" end="2"/>
                                            </p:txEl>
                                          </p:spTgt>
                                        </p:tgtEl>
                                        <p:attrNameLst>
                                          <p:attrName>style.visibility</p:attrName>
                                        </p:attrNameLst>
                                      </p:cBhvr>
                                      <p:to>
                                        <p:strVal val="visible"/>
                                      </p:to>
                                    </p:set>
                                    <p:animEffect transition="in" filter="fade">
                                      <p:cBhvr>
                                        <p:cTn id="10" dur="500"/>
                                        <p:tgtEl>
                                          <p:spTgt spid="141314">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1314">
                                            <p:txEl>
                                              <p:pRg st="3" end="3"/>
                                            </p:txEl>
                                          </p:spTgt>
                                        </p:tgtEl>
                                        <p:attrNameLst>
                                          <p:attrName>style.visibility</p:attrName>
                                        </p:attrNameLst>
                                      </p:cBhvr>
                                      <p:to>
                                        <p:strVal val="visible"/>
                                      </p:to>
                                    </p:set>
                                    <p:animEffect transition="in" filter="fade">
                                      <p:cBhvr>
                                        <p:cTn id="15" dur="500"/>
                                        <p:tgtEl>
                                          <p:spTgt spid="141314">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1314">
                                            <p:txEl>
                                              <p:pRg st="4" end="4"/>
                                            </p:txEl>
                                          </p:spTgt>
                                        </p:tgtEl>
                                        <p:attrNameLst>
                                          <p:attrName>style.visibility</p:attrName>
                                        </p:attrNameLst>
                                      </p:cBhvr>
                                      <p:to>
                                        <p:strVal val="visible"/>
                                      </p:to>
                                    </p:set>
                                    <p:animEffect transition="in" filter="fade">
                                      <p:cBhvr>
                                        <p:cTn id="20" dur="500"/>
                                        <p:tgtEl>
                                          <p:spTgt spid="141314">
                                            <p:txEl>
                                              <p:pRg st="4" end="4"/>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41314">
                                            <p:txEl>
                                              <p:pRg st="5" end="5"/>
                                            </p:txEl>
                                          </p:spTgt>
                                        </p:tgtEl>
                                        <p:attrNameLst>
                                          <p:attrName>style.visibility</p:attrName>
                                        </p:attrNameLst>
                                      </p:cBhvr>
                                      <p:to>
                                        <p:strVal val="visible"/>
                                      </p:to>
                                    </p:set>
                                    <p:animEffect transition="in" filter="fade">
                                      <p:cBhvr>
                                        <p:cTn id="25" dur="500"/>
                                        <p:tgtEl>
                                          <p:spTgt spid="141314">
                                            <p:txEl>
                                              <p:pRg st="5" end="5"/>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41314">
                                            <p:txEl>
                                              <p:pRg st="6" end="6"/>
                                            </p:txEl>
                                          </p:spTgt>
                                        </p:tgtEl>
                                        <p:attrNameLst>
                                          <p:attrName>style.visibility</p:attrName>
                                        </p:attrNameLst>
                                      </p:cBhvr>
                                      <p:to>
                                        <p:strVal val="visible"/>
                                      </p:to>
                                    </p:set>
                                    <p:animEffect transition="in" filter="fade">
                                      <p:cBhvr>
                                        <p:cTn id="30" dur="500"/>
                                        <p:tgtEl>
                                          <p:spTgt spid="141314">
                                            <p:txEl>
                                              <p:pRg st="6" end="6"/>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41314">
                                            <p:txEl>
                                              <p:pRg st="7" end="7"/>
                                            </p:txEl>
                                          </p:spTgt>
                                        </p:tgtEl>
                                        <p:attrNameLst>
                                          <p:attrName>style.visibility</p:attrName>
                                        </p:attrNameLst>
                                      </p:cBhvr>
                                      <p:to>
                                        <p:strVal val="visible"/>
                                      </p:to>
                                    </p:set>
                                    <p:animEffect transition="in" filter="fade">
                                      <p:cBhvr>
                                        <p:cTn id="35" dur="500"/>
                                        <p:tgtEl>
                                          <p:spTgt spid="141314">
                                            <p:txEl>
                                              <p:pRg st="7" end="7"/>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41314">
                                            <p:txEl>
                                              <p:pRg st="8" end="8"/>
                                            </p:txEl>
                                          </p:spTgt>
                                        </p:tgtEl>
                                        <p:attrNameLst>
                                          <p:attrName>style.visibility</p:attrName>
                                        </p:attrNameLst>
                                      </p:cBhvr>
                                      <p:to>
                                        <p:strVal val="visible"/>
                                      </p:to>
                                    </p:set>
                                    <p:animEffect transition="in" filter="fade">
                                      <p:cBhvr>
                                        <p:cTn id="40" dur="500"/>
                                        <p:tgtEl>
                                          <p:spTgt spid="14131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4" grpId="0" build="allAtOnce"/>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0FE979DA-DDB7-464C-8357-494CCD64C1B6}" type="slidenum">
              <a:rPr lang="en-US"/>
              <a:pPr>
                <a:defRPr/>
              </a:pPr>
              <a:t>45</a:t>
            </a:fld>
            <a:endParaRPr lang="en-US"/>
          </a:p>
        </p:txBody>
      </p:sp>
      <p:sp>
        <p:nvSpPr>
          <p:cNvPr id="145410" name="Rectangle 2"/>
          <p:cNvSpPr>
            <a:spLocks noChangeArrowheads="1"/>
          </p:cNvSpPr>
          <p:nvPr/>
        </p:nvSpPr>
        <p:spPr bwMode="auto">
          <a:xfrm>
            <a:off x="498475" y="153988"/>
            <a:ext cx="8153400" cy="6492875"/>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marL="6350" indent="-6350" algn="ctr">
              <a:defRPr/>
            </a:pPr>
            <a:r>
              <a:rPr lang="en-US" sz="2800" b="1" dirty="0">
                <a:solidFill>
                  <a:srgbClr val="FF3399"/>
                </a:solidFill>
                <a:effectLst>
                  <a:outerShdw blurRad="38100" dist="38100" dir="2700000" algn="tl">
                    <a:srgbClr val="FFFFFF"/>
                  </a:outerShdw>
                </a:effectLst>
              </a:rPr>
              <a:t>Organic coatings</a:t>
            </a:r>
          </a:p>
          <a:p>
            <a:pPr marL="6350" indent="-6350" algn="ctr">
              <a:defRPr/>
            </a:pPr>
            <a:endParaRPr lang="en-US" sz="2800" b="1" dirty="0">
              <a:solidFill>
                <a:srgbClr val="FF3399"/>
              </a:solidFill>
              <a:effectLst>
                <a:outerShdw blurRad="38100" dist="38100" dir="2700000" algn="tl">
                  <a:srgbClr val="FFFFFF"/>
                </a:outerShdw>
              </a:effectLst>
            </a:endParaRPr>
          </a:p>
          <a:p>
            <a:pPr marL="6350" indent="-6350">
              <a:defRPr/>
            </a:pPr>
            <a:r>
              <a:rPr lang="en-US" sz="2400" dirty="0">
                <a:solidFill>
                  <a:srgbClr val="FFFF00"/>
                </a:solidFill>
              </a:rPr>
              <a:t>Organic coatings are probably the most familiar means of controlling corrosion of metals. Paints, pitch, tar and bitumen are the most common, but plastics are now also beginning to be widely used.</a:t>
            </a:r>
          </a:p>
          <a:p>
            <a:pPr marL="6350" indent="-6350">
              <a:defRPr/>
            </a:pPr>
            <a:endParaRPr lang="en-US" sz="2400" dirty="0">
              <a:solidFill>
                <a:srgbClr val="FFFF00"/>
              </a:solidFill>
            </a:endParaRPr>
          </a:p>
          <a:p>
            <a:pPr marL="6350" indent="-6350">
              <a:defRPr/>
            </a:pPr>
            <a:r>
              <a:rPr lang="en-US" sz="2400" dirty="0">
                <a:solidFill>
                  <a:srgbClr val="FFFFFF"/>
                </a:solidFill>
              </a:rPr>
              <a:t>In recent years use of the so-called high-build paint systems has grown considerably. </a:t>
            </a:r>
          </a:p>
          <a:p>
            <a:pPr marL="6350" indent="-6350">
              <a:defRPr/>
            </a:pPr>
            <a:endParaRPr lang="en-US" sz="2400" dirty="0">
              <a:solidFill>
                <a:srgbClr val="FFFF00"/>
              </a:solidFill>
            </a:endParaRPr>
          </a:p>
          <a:p>
            <a:pPr marL="6350" indent="-6350">
              <a:defRPr/>
            </a:pPr>
            <a:r>
              <a:rPr lang="en-US" sz="2400" dirty="0">
                <a:solidFill>
                  <a:srgbClr val="FFFF00"/>
                </a:solidFill>
              </a:rPr>
              <a:t>These coatings are thick enough to act as a very substantial long-term barrier between the metal being protected and its environment. </a:t>
            </a:r>
          </a:p>
          <a:p>
            <a:pPr marL="6350" indent="-6350">
              <a:defRPr/>
            </a:pPr>
            <a:endParaRPr lang="en-US" sz="2400" dirty="0">
              <a:solidFill>
                <a:srgbClr val="FFFF00"/>
              </a:solidFill>
            </a:endParaRPr>
          </a:p>
          <a:p>
            <a:pPr marL="6350" indent="-6350">
              <a:defRPr/>
            </a:pPr>
            <a:r>
              <a:rPr lang="en-US" sz="2400" dirty="0">
                <a:solidFill>
                  <a:srgbClr val="FFFFFF"/>
                </a:solidFill>
              </a:rPr>
              <a:t>At such a thickness the type of paint (including properties like resistivity) becomes of secondary importance.</a:t>
            </a:r>
          </a:p>
          <a:p>
            <a:pPr marL="6350" indent="-6350" algn="ctr">
              <a:defRPr/>
            </a:pPr>
            <a:endParaRPr lang="en-US" sz="2400" dirty="0">
              <a:solidFill>
                <a:srgbClr val="FFFFFF"/>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5410">
                                            <p:txEl>
                                              <p:pRg st="0" end="0"/>
                                            </p:txEl>
                                          </p:spTgt>
                                        </p:tgtEl>
                                        <p:attrNameLst>
                                          <p:attrName>style.visibility</p:attrName>
                                        </p:attrNameLst>
                                      </p:cBhvr>
                                      <p:to>
                                        <p:strVal val="visible"/>
                                      </p:to>
                                    </p:set>
                                    <p:animEffect transition="in" filter="fade">
                                      <p:cBhvr>
                                        <p:cTn id="7" dur="500"/>
                                        <p:tgtEl>
                                          <p:spTgt spid="14541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5410">
                                            <p:txEl>
                                              <p:pRg st="2" end="2"/>
                                            </p:txEl>
                                          </p:spTgt>
                                        </p:tgtEl>
                                        <p:attrNameLst>
                                          <p:attrName>style.visibility</p:attrName>
                                        </p:attrNameLst>
                                      </p:cBhvr>
                                      <p:to>
                                        <p:strVal val="visible"/>
                                      </p:to>
                                    </p:set>
                                    <p:animEffect transition="in" filter="fade">
                                      <p:cBhvr>
                                        <p:cTn id="12" dur="500"/>
                                        <p:tgtEl>
                                          <p:spTgt spid="14541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5410">
                                            <p:txEl>
                                              <p:pRg st="4" end="4"/>
                                            </p:txEl>
                                          </p:spTgt>
                                        </p:tgtEl>
                                        <p:attrNameLst>
                                          <p:attrName>style.visibility</p:attrName>
                                        </p:attrNameLst>
                                      </p:cBhvr>
                                      <p:to>
                                        <p:strVal val="visible"/>
                                      </p:to>
                                    </p:set>
                                    <p:animEffect transition="in" filter="fade">
                                      <p:cBhvr>
                                        <p:cTn id="17" dur="500"/>
                                        <p:tgtEl>
                                          <p:spTgt spid="145410">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5410">
                                            <p:txEl>
                                              <p:pRg st="6" end="6"/>
                                            </p:txEl>
                                          </p:spTgt>
                                        </p:tgtEl>
                                        <p:attrNameLst>
                                          <p:attrName>style.visibility</p:attrName>
                                        </p:attrNameLst>
                                      </p:cBhvr>
                                      <p:to>
                                        <p:strVal val="visible"/>
                                      </p:to>
                                    </p:set>
                                    <p:animEffect transition="in" filter="fade">
                                      <p:cBhvr>
                                        <p:cTn id="22" dur="500"/>
                                        <p:tgtEl>
                                          <p:spTgt spid="145410">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5410">
                                            <p:txEl>
                                              <p:pRg st="8" end="8"/>
                                            </p:txEl>
                                          </p:spTgt>
                                        </p:tgtEl>
                                        <p:attrNameLst>
                                          <p:attrName>style.visibility</p:attrName>
                                        </p:attrNameLst>
                                      </p:cBhvr>
                                      <p:to>
                                        <p:strVal val="visible"/>
                                      </p:to>
                                    </p:set>
                                    <p:animEffect transition="in" filter="fade">
                                      <p:cBhvr>
                                        <p:cTn id="27" dur="500"/>
                                        <p:tgtEl>
                                          <p:spTgt spid="14541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0" grpId="0" build="allAtOnce"/>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3" name="Rectangle 3"/>
          <p:cNvSpPr>
            <a:spLocks noGrp="1" noChangeArrowheads="1"/>
          </p:cNvSpPr>
          <p:nvPr>
            <p:ph idx="1"/>
          </p:nvPr>
        </p:nvSpPr>
        <p:spPr>
          <a:xfrm>
            <a:off x="0" y="304800"/>
            <a:ext cx="9144000" cy="6553200"/>
          </a:xfrm>
        </p:spPr>
        <p:txBody>
          <a:bodyPr/>
          <a:lstStyle/>
          <a:p>
            <a:pPr algn="ctr">
              <a:lnSpc>
                <a:spcPct val="80000"/>
              </a:lnSpc>
              <a:spcBef>
                <a:spcPct val="0"/>
              </a:spcBef>
              <a:buClrTx/>
              <a:buSzTx/>
              <a:buFontTx/>
              <a:buNone/>
              <a:defRPr/>
            </a:pPr>
            <a:r>
              <a:rPr lang="en-US" sz="2800" b="1" dirty="0" smtClean="0">
                <a:solidFill>
                  <a:srgbClr val="FF3399"/>
                </a:solidFill>
                <a:effectLst>
                  <a:outerShdw blurRad="38100" dist="38100" dir="2700000" algn="tl">
                    <a:srgbClr val="FFFFFF"/>
                  </a:outerShdw>
                </a:effectLst>
              </a:rPr>
              <a:t>Organic coatings</a:t>
            </a:r>
            <a:r>
              <a:rPr lang="en-US" sz="2800" b="1" dirty="0" smtClean="0"/>
              <a:t> </a:t>
            </a:r>
          </a:p>
          <a:p>
            <a:pPr algn="ctr">
              <a:lnSpc>
                <a:spcPct val="80000"/>
              </a:lnSpc>
              <a:spcBef>
                <a:spcPct val="0"/>
              </a:spcBef>
              <a:buClrTx/>
              <a:buSzTx/>
              <a:buFontTx/>
              <a:buNone/>
              <a:defRPr/>
            </a:pPr>
            <a:endParaRPr lang="en-US" sz="2800" b="1" dirty="0" smtClean="0"/>
          </a:p>
          <a:p>
            <a:pPr algn="ctr">
              <a:lnSpc>
                <a:spcPct val="80000"/>
              </a:lnSpc>
              <a:spcBef>
                <a:spcPct val="0"/>
              </a:spcBef>
              <a:buClrTx/>
              <a:buSzTx/>
              <a:buFontTx/>
              <a:buNone/>
              <a:defRPr/>
            </a:pPr>
            <a:endParaRPr lang="en-US" sz="2800" b="1" dirty="0" smtClean="0"/>
          </a:p>
          <a:p>
            <a:pPr>
              <a:lnSpc>
                <a:spcPct val="80000"/>
              </a:lnSpc>
              <a:spcBef>
                <a:spcPct val="0"/>
              </a:spcBef>
              <a:buClrTx/>
              <a:buSzTx/>
              <a:buFontTx/>
              <a:buNone/>
              <a:defRPr/>
            </a:pPr>
            <a:r>
              <a:rPr lang="en-US" sz="2400" dirty="0" smtClean="0">
                <a:solidFill>
                  <a:srgbClr val="FFFF00"/>
                </a:solidFill>
                <a:effectLst/>
              </a:rPr>
              <a:t>   The same concept of thickness has been applied also to </a:t>
            </a:r>
          </a:p>
          <a:p>
            <a:pPr>
              <a:lnSpc>
                <a:spcPct val="80000"/>
              </a:lnSpc>
              <a:spcBef>
                <a:spcPct val="0"/>
              </a:spcBef>
              <a:buClrTx/>
              <a:buSzTx/>
              <a:buFontTx/>
              <a:buNone/>
              <a:defRPr/>
            </a:pPr>
            <a:r>
              <a:rPr lang="en-US" sz="2400" dirty="0" smtClean="0">
                <a:solidFill>
                  <a:srgbClr val="FFFF00"/>
                </a:solidFill>
                <a:effectLst/>
              </a:rPr>
              <a:t>    plastic coatings. </a:t>
            </a:r>
          </a:p>
          <a:p>
            <a:pPr>
              <a:lnSpc>
                <a:spcPct val="80000"/>
              </a:lnSpc>
              <a:spcBef>
                <a:spcPct val="0"/>
              </a:spcBef>
              <a:buClrTx/>
              <a:buSzTx/>
              <a:buFontTx/>
              <a:buNone/>
              <a:defRPr/>
            </a:pPr>
            <a:endParaRPr lang="en-US" sz="2400" dirty="0" smtClean="0">
              <a:solidFill>
                <a:srgbClr val="FFFF00"/>
              </a:solidFill>
              <a:effectLst/>
            </a:endParaRPr>
          </a:p>
          <a:p>
            <a:pPr>
              <a:lnSpc>
                <a:spcPct val="80000"/>
              </a:lnSpc>
              <a:spcBef>
                <a:spcPct val="0"/>
              </a:spcBef>
              <a:buClrTx/>
              <a:buSzTx/>
              <a:buFontTx/>
              <a:buNone/>
              <a:defRPr/>
            </a:pPr>
            <a:r>
              <a:rPr lang="en-US" sz="2400" dirty="0" smtClean="0">
                <a:solidFill>
                  <a:srgbClr val="FFFF00"/>
                </a:solidFill>
                <a:effectLst/>
              </a:rPr>
              <a:t>   </a:t>
            </a:r>
            <a:r>
              <a:rPr lang="en-US" sz="2400" dirty="0" smtClean="0">
                <a:solidFill>
                  <a:srgbClr val="FFFFFF"/>
                </a:solidFill>
                <a:effectLst/>
              </a:rPr>
              <a:t>They are of two types:  </a:t>
            </a:r>
          </a:p>
          <a:p>
            <a:pPr>
              <a:lnSpc>
                <a:spcPct val="80000"/>
              </a:lnSpc>
              <a:spcBef>
                <a:spcPct val="0"/>
              </a:spcBef>
              <a:buClrTx/>
              <a:buSzTx/>
              <a:buFontTx/>
              <a:buNone/>
              <a:defRPr/>
            </a:pPr>
            <a:endParaRPr lang="en-US" sz="2400" dirty="0" smtClean="0">
              <a:solidFill>
                <a:srgbClr val="FFFF00"/>
              </a:solidFill>
              <a:effectLst/>
            </a:endParaRPr>
          </a:p>
          <a:p>
            <a:pPr>
              <a:lnSpc>
                <a:spcPct val="80000"/>
              </a:lnSpc>
              <a:spcBef>
                <a:spcPct val="0"/>
              </a:spcBef>
              <a:buClrTx/>
              <a:buSzTx/>
              <a:buFontTx/>
              <a:buNone/>
              <a:defRPr/>
            </a:pPr>
            <a:r>
              <a:rPr lang="en-US" sz="2400" dirty="0" smtClean="0">
                <a:solidFill>
                  <a:srgbClr val="FFFF00"/>
                </a:solidFill>
                <a:effectLst/>
              </a:rPr>
              <a:t>    Relatively thin coatings (e.g. epoxy resins, polyurethane),  which can be regarded in effect as super paints; </a:t>
            </a:r>
          </a:p>
          <a:p>
            <a:pPr>
              <a:lnSpc>
                <a:spcPct val="80000"/>
              </a:lnSpc>
              <a:spcBef>
                <a:spcPct val="0"/>
              </a:spcBef>
              <a:buClrTx/>
              <a:buSzTx/>
              <a:buFontTx/>
              <a:buNone/>
              <a:defRPr/>
            </a:pPr>
            <a:endParaRPr lang="en-US" sz="2400" dirty="0" smtClean="0">
              <a:solidFill>
                <a:srgbClr val="FFFF00"/>
              </a:solidFill>
              <a:effectLst/>
            </a:endParaRPr>
          </a:p>
          <a:p>
            <a:pPr>
              <a:lnSpc>
                <a:spcPct val="80000"/>
              </a:lnSpc>
              <a:spcBef>
                <a:spcPct val="0"/>
              </a:spcBef>
              <a:buClrTx/>
              <a:buSzTx/>
              <a:buFontTx/>
              <a:buNone/>
              <a:defRPr/>
            </a:pPr>
            <a:r>
              <a:rPr lang="en-US" sz="2400" dirty="0" smtClean="0">
                <a:solidFill>
                  <a:srgbClr val="FFFF00"/>
                </a:solidFill>
                <a:effectLst/>
              </a:rPr>
              <a:t>   </a:t>
            </a:r>
            <a:r>
              <a:rPr lang="en-US" sz="2400" dirty="0" smtClean="0">
                <a:solidFill>
                  <a:srgbClr val="FFFFFF"/>
                </a:solidFill>
                <a:effectLst/>
              </a:rPr>
              <a:t>Thickener coatings  (e.g., </a:t>
            </a:r>
            <a:r>
              <a:rPr lang="en-US" sz="2400" dirty="0" err="1" smtClean="0">
                <a:solidFill>
                  <a:srgbClr val="FFFFFF"/>
                </a:solidFill>
                <a:effectLst/>
              </a:rPr>
              <a:t>pvc</a:t>
            </a:r>
            <a:r>
              <a:rPr lang="en-US" sz="2400" dirty="0" smtClean="0">
                <a:solidFill>
                  <a:srgbClr val="FFFFFF"/>
                </a:solidFill>
                <a:effectLst/>
              </a:rPr>
              <a:t>, polyesters, resins, some fluorocarbons),  which are often applied with some kind of reinforcement, which because of their thickness give a far better performance. </a:t>
            </a:r>
          </a:p>
          <a:p>
            <a:pPr>
              <a:lnSpc>
                <a:spcPct val="80000"/>
              </a:lnSpc>
              <a:spcBef>
                <a:spcPct val="0"/>
              </a:spcBef>
              <a:buClrTx/>
              <a:buSzTx/>
              <a:buFontTx/>
              <a:buNone/>
              <a:defRPr/>
            </a:pPr>
            <a:endParaRPr lang="en-US" sz="2400" dirty="0" smtClean="0">
              <a:solidFill>
                <a:srgbClr val="FFFF00"/>
              </a:solidFill>
              <a:effectLst/>
            </a:endParaRPr>
          </a:p>
          <a:p>
            <a:pPr>
              <a:lnSpc>
                <a:spcPct val="80000"/>
              </a:lnSpc>
              <a:spcBef>
                <a:spcPct val="0"/>
              </a:spcBef>
              <a:buClrTx/>
              <a:buSzTx/>
              <a:buFontTx/>
              <a:buNone/>
              <a:defRPr/>
            </a:pPr>
            <a:endParaRPr lang="en-US" sz="2400" dirty="0" smtClean="0">
              <a:solidFill>
                <a:srgbClr val="FFFF00"/>
              </a:solidFill>
              <a:effectLst/>
            </a:endParaRPr>
          </a:p>
          <a:p>
            <a:pPr>
              <a:lnSpc>
                <a:spcPct val="80000"/>
              </a:lnSpc>
              <a:spcBef>
                <a:spcPct val="0"/>
              </a:spcBef>
              <a:buClrTx/>
              <a:buSzTx/>
              <a:buFontTx/>
              <a:buNone/>
              <a:defRPr/>
            </a:pPr>
            <a:r>
              <a:rPr lang="en-US" sz="2400" dirty="0" smtClean="0">
                <a:solidFill>
                  <a:srgbClr val="FFFF00"/>
                </a:solidFill>
                <a:effectLst/>
              </a:rPr>
              <a:t>   The thick coatings are virtually chemically resistant linings attached firmly to a supporting metallic backing.</a:t>
            </a:r>
          </a:p>
          <a:p>
            <a:pPr>
              <a:lnSpc>
                <a:spcPct val="80000"/>
              </a:lnSpc>
              <a:spcBef>
                <a:spcPct val="0"/>
              </a:spcBef>
              <a:buClrTx/>
              <a:buSzTx/>
              <a:buFontTx/>
              <a:buNone/>
              <a:defRPr/>
            </a:pPr>
            <a:endParaRPr lang="en-US" sz="2400" dirty="0" smtClean="0">
              <a:solidFill>
                <a:srgbClr val="FFFF00"/>
              </a:solidFill>
              <a:effectLst/>
            </a:endParaRPr>
          </a:p>
          <a:p>
            <a:pPr marL="0" indent="0" algn="ctr" eaLnBrk="1" hangingPunct="1">
              <a:lnSpc>
                <a:spcPct val="80000"/>
              </a:lnSpc>
              <a:buFontTx/>
              <a:buNone/>
              <a:defRPr/>
            </a:pPr>
            <a:r>
              <a:rPr lang="en-US" sz="2400" dirty="0" smtClean="0">
                <a:effectLst/>
              </a:rPr>
              <a:t>********************************</a:t>
            </a:r>
          </a:p>
        </p:txBody>
      </p:sp>
      <p:sp>
        <p:nvSpPr>
          <p:cNvPr id="3" name="Slide Number Placeholder 5"/>
          <p:cNvSpPr>
            <a:spLocks noGrp="1"/>
          </p:cNvSpPr>
          <p:nvPr>
            <p:ph type="sldNum" sz="quarter" idx="12"/>
          </p:nvPr>
        </p:nvSpPr>
        <p:spPr/>
        <p:txBody>
          <a:bodyPr/>
          <a:lstStyle/>
          <a:p>
            <a:pPr>
              <a:defRPr/>
            </a:pPr>
            <a:fld id="{9FF9D3C2-16EC-4961-A9AA-CD931CBFCEF5}" type="slidenum">
              <a:rPr lang="en-US"/>
              <a:pPr>
                <a:defRPr/>
              </a:pPr>
              <a:t>46</a:t>
            </a:fld>
            <a:endParaRPr lang="en-US"/>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70115700-1BD1-48AD-853C-56D6A481DFE2}" type="slidenum">
              <a:rPr lang="en-US"/>
              <a:pPr>
                <a:defRPr/>
              </a:pPr>
              <a:t>5</a:t>
            </a:fld>
            <a:endParaRPr lang="en-US"/>
          </a:p>
        </p:txBody>
      </p:sp>
      <p:sp>
        <p:nvSpPr>
          <p:cNvPr id="81922" name="Rectangle 2"/>
          <p:cNvSpPr>
            <a:spLocks noChangeArrowheads="1"/>
          </p:cNvSpPr>
          <p:nvPr/>
        </p:nvSpPr>
        <p:spPr bwMode="auto">
          <a:xfrm>
            <a:off x="498475" y="123825"/>
            <a:ext cx="8153400" cy="6554788"/>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SELECTING MATERIALS FOR CORROSIVE ENVIRONMENTS</a:t>
            </a:r>
          </a:p>
          <a:p>
            <a:pPr algn="just">
              <a:defRPr/>
            </a:pPr>
            <a:endParaRPr lang="en-US" sz="2800" dirty="0">
              <a:solidFill>
                <a:srgbClr val="FFFF00"/>
              </a:solidFill>
              <a:effectLst>
                <a:outerShdw blurRad="38100" dist="38100" dir="2700000" algn="tl">
                  <a:srgbClr val="FFFFFF"/>
                </a:outerShdw>
              </a:effectLst>
            </a:endParaRPr>
          </a:p>
          <a:p>
            <a:pPr>
              <a:defRPr/>
            </a:pPr>
            <a:r>
              <a:rPr lang="en-US" sz="2800" dirty="0">
                <a:solidFill>
                  <a:srgbClr val="FFFF00"/>
                </a:solidFill>
              </a:rPr>
              <a:t>Corrosion control is only one of several factors, which have to be assessed in materials selection.</a:t>
            </a:r>
          </a:p>
          <a:p>
            <a:pPr>
              <a:defRPr/>
            </a:pPr>
            <a:endParaRPr lang="en-US" sz="2800" dirty="0">
              <a:solidFill>
                <a:srgbClr val="FFFF00"/>
              </a:solidFill>
            </a:endParaRPr>
          </a:p>
          <a:p>
            <a:pPr>
              <a:defRPr/>
            </a:pPr>
            <a:r>
              <a:rPr lang="en-US" sz="2800" dirty="0">
                <a:solidFill>
                  <a:srgbClr val="FFFFFF"/>
                </a:solidFill>
              </a:rPr>
              <a:t>The materials engineer should be thinking in terms of economics and properties (mechanical properties, physical properties, corrosion-resistance, </a:t>
            </a:r>
            <a:r>
              <a:rPr lang="en-US" sz="2800" dirty="0" err="1">
                <a:solidFill>
                  <a:srgbClr val="FFFFFF"/>
                </a:solidFill>
              </a:rPr>
              <a:t>weldability</a:t>
            </a:r>
            <a:r>
              <a:rPr lang="en-US" sz="2800" dirty="0">
                <a:solidFill>
                  <a:srgbClr val="FFFFFF"/>
                </a:solidFill>
              </a:rPr>
              <a:t>, formability and so on) rather than materials as such. </a:t>
            </a:r>
          </a:p>
          <a:p>
            <a:pPr>
              <a:defRPr/>
            </a:pPr>
            <a:endParaRPr lang="en-US" sz="2800" dirty="0">
              <a:solidFill>
                <a:srgbClr val="FFFF00"/>
              </a:solidFill>
            </a:endParaRPr>
          </a:p>
          <a:p>
            <a:pPr>
              <a:defRPr/>
            </a:pPr>
            <a:r>
              <a:rPr lang="en-US" sz="2800" dirty="0">
                <a:solidFill>
                  <a:srgbClr val="FFFF00"/>
                </a:solidFill>
              </a:rPr>
              <a:t>His aim should be the cheapest combination of properties, which meets the service requirements.</a:t>
            </a:r>
          </a:p>
          <a:p>
            <a:pPr algn="ctr">
              <a:defRPr/>
            </a:pPr>
            <a:endParaRPr lang="en-US" sz="2800" dirty="0">
              <a:solidFill>
                <a:srgbClr val="FFFF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1922">
                                            <p:txEl>
                                              <p:pRg st="0" end="0"/>
                                            </p:txEl>
                                          </p:spTgt>
                                        </p:tgtEl>
                                        <p:attrNameLst>
                                          <p:attrName>style.visibility</p:attrName>
                                        </p:attrNameLst>
                                      </p:cBhvr>
                                      <p:to>
                                        <p:strVal val="visible"/>
                                      </p:to>
                                    </p:set>
                                    <p:animEffect transition="in" filter="fade">
                                      <p:cBhvr>
                                        <p:cTn id="7" dur="500"/>
                                        <p:tgtEl>
                                          <p:spTgt spid="8192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22">
                                            <p:txEl>
                                              <p:pRg st="2" end="2"/>
                                            </p:txEl>
                                          </p:spTgt>
                                        </p:tgtEl>
                                        <p:attrNameLst>
                                          <p:attrName>style.visibility</p:attrName>
                                        </p:attrNameLst>
                                      </p:cBhvr>
                                      <p:to>
                                        <p:strVal val="visible"/>
                                      </p:to>
                                    </p:set>
                                    <p:animEffect transition="in" filter="fade">
                                      <p:cBhvr>
                                        <p:cTn id="12" dur="500"/>
                                        <p:tgtEl>
                                          <p:spTgt spid="8192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22">
                                            <p:txEl>
                                              <p:pRg st="4" end="4"/>
                                            </p:txEl>
                                          </p:spTgt>
                                        </p:tgtEl>
                                        <p:attrNameLst>
                                          <p:attrName>style.visibility</p:attrName>
                                        </p:attrNameLst>
                                      </p:cBhvr>
                                      <p:to>
                                        <p:strVal val="visible"/>
                                      </p:to>
                                    </p:set>
                                    <p:animEffect transition="in" filter="fade">
                                      <p:cBhvr>
                                        <p:cTn id="17" dur="500"/>
                                        <p:tgtEl>
                                          <p:spTgt spid="81922">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22">
                                            <p:txEl>
                                              <p:pRg st="6" end="6"/>
                                            </p:txEl>
                                          </p:spTgt>
                                        </p:tgtEl>
                                        <p:attrNameLst>
                                          <p:attrName>style.visibility</p:attrName>
                                        </p:attrNameLst>
                                      </p:cBhvr>
                                      <p:to>
                                        <p:strVal val="visible"/>
                                      </p:to>
                                    </p:set>
                                    <p:animEffect transition="in" filter="fade">
                                      <p:cBhvr>
                                        <p:cTn id="22" dur="500"/>
                                        <p:tgtEl>
                                          <p:spTgt spid="8192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C3A3C35D-91B5-46B9-8A33-2FA3B9438CD1}" type="slidenum">
              <a:rPr lang="en-US"/>
              <a:pPr>
                <a:defRPr/>
              </a:pPr>
              <a:t>6</a:t>
            </a:fld>
            <a:endParaRPr lang="en-US"/>
          </a:p>
        </p:txBody>
      </p:sp>
      <p:sp>
        <p:nvSpPr>
          <p:cNvPr id="83970" name="Rectangle 2"/>
          <p:cNvSpPr>
            <a:spLocks noChangeArrowheads="1"/>
          </p:cNvSpPr>
          <p:nvPr/>
        </p:nvSpPr>
        <p:spPr bwMode="auto">
          <a:xfrm>
            <a:off x="498475" y="-63500"/>
            <a:ext cx="8153400" cy="6924675"/>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SELECTING MATERIALS FOR CORROSIVE ENVIRONMENTS</a:t>
            </a:r>
          </a:p>
          <a:p>
            <a:pPr algn="just">
              <a:defRPr/>
            </a:pPr>
            <a:endParaRPr lang="en-US" sz="2400" dirty="0">
              <a:solidFill>
                <a:srgbClr val="FFFF00"/>
              </a:solidFill>
            </a:endParaRPr>
          </a:p>
          <a:p>
            <a:pPr algn="just">
              <a:defRPr/>
            </a:pPr>
            <a:r>
              <a:rPr lang="en-US" sz="2800" dirty="0">
                <a:solidFill>
                  <a:srgbClr val="FFFF00"/>
                </a:solidFill>
              </a:rPr>
              <a:t>Corrosion control should be built into the plant or component at the design stage. </a:t>
            </a:r>
          </a:p>
          <a:p>
            <a:pPr algn="just">
              <a:defRPr/>
            </a:pPr>
            <a:r>
              <a:rPr lang="en-US" sz="2800" dirty="0">
                <a:solidFill>
                  <a:srgbClr val="FFFFFF"/>
                </a:solidFill>
              </a:rPr>
              <a:t>For instance, the plant should contain no pockets or crevices in which liquid could be trapped, or dissimilar metals in contact with each other. </a:t>
            </a:r>
          </a:p>
          <a:p>
            <a:pPr algn="just">
              <a:defRPr/>
            </a:pPr>
            <a:r>
              <a:rPr lang="en-US" sz="2800" dirty="0">
                <a:solidFill>
                  <a:srgbClr val="FFFF00"/>
                </a:solidFill>
              </a:rPr>
              <a:t>Drain holes and drain cocks should be provided where necessary. </a:t>
            </a:r>
          </a:p>
          <a:p>
            <a:pPr algn="just">
              <a:defRPr/>
            </a:pPr>
            <a:r>
              <a:rPr lang="en-US" sz="2800" dirty="0">
                <a:solidFill>
                  <a:srgbClr val="FFFFFF"/>
                </a:solidFill>
              </a:rPr>
              <a:t>Access to parts liable to corrode should be 'designed in' to permit adequate initial protection, and also maintenance during service. </a:t>
            </a:r>
          </a:p>
          <a:p>
            <a:pPr algn="just">
              <a:defRPr/>
            </a:pPr>
            <a:r>
              <a:rPr lang="en-US" sz="2800" dirty="0">
                <a:solidFill>
                  <a:srgbClr val="FFFF00"/>
                </a:solidFill>
              </a:rPr>
              <a:t>Account should be taken of any protective treatment to be applied. Contours should be smooth. And so on.</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3970">
                                            <p:txEl>
                                              <p:pRg st="0" end="0"/>
                                            </p:txEl>
                                          </p:spTgt>
                                        </p:tgtEl>
                                        <p:attrNameLst>
                                          <p:attrName>style.visibility</p:attrName>
                                        </p:attrNameLst>
                                      </p:cBhvr>
                                      <p:to>
                                        <p:strVal val="visible"/>
                                      </p:to>
                                    </p:set>
                                    <p:animEffect transition="in" filter="fade">
                                      <p:cBhvr>
                                        <p:cTn id="7" dur="500"/>
                                        <p:tgtEl>
                                          <p:spTgt spid="8397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3970">
                                            <p:txEl>
                                              <p:pRg st="2" end="2"/>
                                            </p:txEl>
                                          </p:spTgt>
                                        </p:tgtEl>
                                        <p:attrNameLst>
                                          <p:attrName>style.visibility</p:attrName>
                                        </p:attrNameLst>
                                      </p:cBhvr>
                                      <p:to>
                                        <p:strVal val="visible"/>
                                      </p:to>
                                    </p:set>
                                    <p:animEffect transition="in" filter="fade">
                                      <p:cBhvr>
                                        <p:cTn id="12" dur="500"/>
                                        <p:tgtEl>
                                          <p:spTgt spid="8397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3970">
                                            <p:txEl>
                                              <p:pRg st="3" end="3"/>
                                            </p:txEl>
                                          </p:spTgt>
                                        </p:tgtEl>
                                        <p:attrNameLst>
                                          <p:attrName>style.visibility</p:attrName>
                                        </p:attrNameLst>
                                      </p:cBhvr>
                                      <p:to>
                                        <p:strVal val="visible"/>
                                      </p:to>
                                    </p:set>
                                    <p:animEffect transition="in" filter="fade">
                                      <p:cBhvr>
                                        <p:cTn id="17" dur="500"/>
                                        <p:tgtEl>
                                          <p:spTgt spid="83970">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3970">
                                            <p:txEl>
                                              <p:pRg st="4" end="4"/>
                                            </p:txEl>
                                          </p:spTgt>
                                        </p:tgtEl>
                                        <p:attrNameLst>
                                          <p:attrName>style.visibility</p:attrName>
                                        </p:attrNameLst>
                                      </p:cBhvr>
                                      <p:to>
                                        <p:strVal val="visible"/>
                                      </p:to>
                                    </p:set>
                                    <p:animEffect transition="in" filter="fade">
                                      <p:cBhvr>
                                        <p:cTn id="22" dur="500"/>
                                        <p:tgtEl>
                                          <p:spTgt spid="83970">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3970">
                                            <p:txEl>
                                              <p:pRg st="5" end="5"/>
                                            </p:txEl>
                                          </p:spTgt>
                                        </p:tgtEl>
                                        <p:attrNameLst>
                                          <p:attrName>style.visibility</p:attrName>
                                        </p:attrNameLst>
                                      </p:cBhvr>
                                      <p:to>
                                        <p:strVal val="visible"/>
                                      </p:to>
                                    </p:set>
                                    <p:animEffect transition="in" filter="fade">
                                      <p:cBhvr>
                                        <p:cTn id="27" dur="500"/>
                                        <p:tgtEl>
                                          <p:spTgt spid="83970">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3970">
                                            <p:txEl>
                                              <p:pRg st="6" end="6"/>
                                            </p:txEl>
                                          </p:spTgt>
                                        </p:tgtEl>
                                        <p:attrNameLst>
                                          <p:attrName>style.visibility</p:attrName>
                                        </p:attrNameLst>
                                      </p:cBhvr>
                                      <p:to>
                                        <p:strVal val="visible"/>
                                      </p:to>
                                    </p:set>
                                    <p:animEffect transition="in" filter="fade">
                                      <p:cBhvr>
                                        <p:cTn id="32" dur="500"/>
                                        <p:tgtEl>
                                          <p:spTgt spid="8397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B1BCE3E2-22ED-4D6A-84D0-2BB56EE7FD23}" type="slidenum">
              <a:rPr lang="en-US"/>
              <a:pPr>
                <a:defRPr/>
              </a:pPr>
              <a:t>7</a:t>
            </a:fld>
            <a:endParaRPr lang="en-US"/>
          </a:p>
        </p:txBody>
      </p:sp>
      <p:sp>
        <p:nvSpPr>
          <p:cNvPr id="86018" name="Rectangle 2"/>
          <p:cNvSpPr>
            <a:spLocks noChangeArrowheads="1"/>
          </p:cNvSpPr>
          <p:nvPr/>
        </p:nvSpPr>
        <p:spPr bwMode="auto">
          <a:xfrm>
            <a:off x="498475" y="212725"/>
            <a:ext cx="8153400" cy="6372225"/>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400" b="1" dirty="0">
                <a:solidFill>
                  <a:srgbClr val="FF3399"/>
                </a:solidFill>
                <a:effectLst>
                  <a:outerShdw blurRad="38100" dist="38100" dir="2700000" algn="tl">
                    <a:srgbClr val="FFFFFF"/>
                  </a:outerShdw>
                </a:effectLst>
              </a:rPr>
              <a:t>TYPES OF MATERIAL AVAILABLE</a:t>
            </a:r>
          </a:p>
          <a:p>
            <a:pPr algn="ctr">
              <a:defRPr/>
            </a:pPr>
            <a:endParaRPr lang="en-US" sz="2400" b="1" dirty="0">
              <a:solidFill>
                <a:srgbClr val="FFFF00"/>
              </a:solidFill>
            </a:endParaRPr>
          </a:p>
          <a:p>
            <a:pPr>
              <a:defRPr/>
            </a:pPr>
            <a:r>
              <a:rPr lang="en-US" sz="2400" dirty="0">
                <a:solidFill>
                  <a:srgbClr val="FFFF00"/>
                </a:solidFill>
              </a:rPr>
              <a:t>Since corrosion is an electrochemical process, the obvious way of avoiding it is to use materials, which are chemically resistant. </a:t>
            </a:r>
            <a:r>
              <a:rPr lang="en-US" sz="2400" i="1" dirty="0">
                <a:solidFill>
                  <a:srgbClr val="FFFF00"/>
                </a:solidFill>
              </a:rPr>
              <a:t>Plastics, ceramics, glass; rubbers, asbestos and cement all come within this category. </a:t>
            </a:r>
          </a:p>
          <a:p>
            <a:pPr>
              <a:defRPr/>
            </a:pPr>
            <a:r>
              <a:rPr lang="en-US" sz="2400" dirty="0">
                <a:solidFill>
                  <a:srgbClr val="FFFFFF"/>
                </a:solidFill>
              </a:rPr>
              <a:t>Metals differ greatly in their corrosion - resistance. For example, such 'noble' metals as platinum and gold are inherently resistant to most environments; chromium and titanium have good corrosion-resistance; and steel, zinc and magnesium readily corrode. </a:t>
            </a:r>
          </a:p>
          <a:p>
            <a:pPr>
              <a:defRPr/>
            </a:pPr>
            <a:r>
              <a:rPr lang="en-US" sz="2400" dirty="0">
                <a:solidFill>
                  <a:srgbClr val="FFFF00"/>
                </a:solidFill>
              </a:rPr>
              <a:t>A metal's </a:t>
            </a:r>
            <a:r>
              <a:rPr lang="en-US" sz="2400" b="1" dirty="0">
                <a:solidFill>
                  <a:srgbClr val="FF0066"/>
                </a:solidFill>
                <a:effectLst>
                  <a:outerShdw blurRad="38100" dist="38100" dir="2700000" algn="tl">
                    <a:srgbClr val="FFFFFF"/>
                  </a:outerShdw>
                </a:effectLst>
              </a:rPr>
              <a:t>'intrinsic' corrosion-resistance</a:t>
            </a:r>
            <a:r>
              <a:rPr lang="en-US" sz="2400" dirty="0">
                <a:solidFill>
                  <a:srgbClr val="FFFF00"/>
                </a:solidFill>
              </a:rPr>
              <a:t> is dependent on several factors, including its position in the electrochemical series, and the adherence, compactness and self-healing characteristics of the film formed on its surface in contact with the air or the service environment. </a:t>
            </a:r>
          </a:p>
          <a:p>
            <a:pPr>
              <a:defRPr/>
            </a:pPr>
            <a:endParaRPr lang="en-US" sz="2400" dirty="0">
              <a:solidFill>
                <a:srgbClr val="FFFF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6018">
                                            <p:txEl>
                                              <p:pRg st="0" end="0"/>
                                            </p:txEl>
                                          </p:spTgt>
                                        </p:tgtEl>
                                        <p:attrNameLst>
                                          <p:attrName>style.visibility</p:attrName>
                                        </p:attrNameLst>
                                      </p:cBhvr>
                                      <p:to>
                                        <p:strVal val="visible"/>
                                      </p:to>
                                    </p:set>
                                    <p:animEffect transition="in" filter="fade">
                                      <p:cBhvr>
                                        <p:cTn id="7" dur="500"/>
                                        <p:tgtEl>
                                          <p:spTgt spid="8601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6018">
                                            <p:txEl>
                                              <p:pRg st="2" end="2"/>
                                            </p:txEl>
                                          </p:spTgt>
                                        </p:tgtEl>
                                        <p:attrNameLst>
                                          <p:attrName>style.visibility</p:attrName>
                                        </p:attrNameLst>
                                      </p:cBhvr>
                                      <p:to>
                                        <p:strVal val="visible"/>
                                      </p:to>
                                    </p:set>
                                    <p:animEffect transition="in" filter="fade">
                                      <p:cBhvr>
                                        <p:cTn id="12" dur="500"/>
                                        <p:tgtEl>
                                          <p:spTgt spid="8601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6018">
                                            <p:txEl>
                                              <p:pRg st="3" end="3"/>
                                            </p:txEl>
                                          </p:spTgt>
                                        </p:tgtEl>
                                        <p:attrNameLst>
                                          <p:attrName>style.visibility</p:attrName>
                                        </p:attrNameLst>
                                      </p:cBhvr>
                                      <p:to>
                                        <p:strVal val="visible"/>
                                      </p:to>
                                    </p:set>
                                    <p:animEffect transition="in" filter="fade">
                                      <p:cBhvr>
                                        <p:cTn id="17" dur="500"/>
                                        <p:tgtEl>
                                          <p:spTgt spid="86018">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6018">
                                            <p:txEl>
                                              <p:pRg st="4" end="4"/>
                                            </p:txEl>
                                          </p:spTgt>
                                        </p:tgtEl>
                                        <p:attrNameLst>
                                          <p:attrName>style.visibility</p:attrName>
                                        </p:attrNameLst>
                                      </p:cBhvr>
                                      <p:to>
                                        <p:strVal val="visible"/>
                                      </p:to>
                                    </p:set>
                                    <p:animEffect transition="in" filter="fade">
                                      <p:cBhvr>
                                        <p:cTn id="22" dur="500"/>
                                        <p:tgtEl>
                                          <p:spTgt spid="8601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12762D6E-F38F-4CD2-937C-A25E6B834F15}" type="slidenum">
              <a:rPr lang="en-US"/>
              <a:pPr>
                <a:defRPr/>
              </a:pPr>
              <a:t>8</a:t>
            </a:fld>
            <a:endParaRPr lang="en-US"/>
          </a:p>
        </p:txBody>
      </p:sp>
      <p:sp>
        <p:nvSpPr>
          <p:cNvPr id="88066" name="Rectangle 2"/>
          <p:cNvSpPr>
            <a:spLocks noChangeArrowheads="1"/>
          </p:cNvSpPr>
          <p:nvPr/>
        </p:nvSpPr>
        <p:spPr bwMode="auto">
          <a:xfrm>
            <a:off x="498475" y="768350"/>
            <a:ext cx="8153400" cy="5262563"/>
          </a:xfrm>
          <a:prstGeom prst="rect">
            <a:avLst/>
          </a:prstGeom>
          <a:noFill/>
          <a:ln>
            <a:noFill/>
          </a:ln>
          <a:effectLst>
            <a:outerShdw dist="35921" dir="2700000" algn="ctr" rotWithShape="0">
              <a:schemeClr val="bg2"/>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spAutoFit/>
          </a:bodyPr>
          <a:lstStyle/>
          <a:p>
            <a:pPr algn="ctr">
              <a:defRPr/>
            </a:pPr>
            <a:r>
              <a:rPr lang="en-US" sz="2800" b="1" dirty="0">
                <a:solidFill>
                  <a:srgbClr val="FF3399"/>
                </a:solidFill>
                <a:effectLst>
                  <a:outerShdw blurRad="38100" dist="38100" dir="2700000" algn="tl">
                    <a:srgbClr val="FFFFFF"/>
                  </a:outerShdw>
                </a:effectLst>
              </a:rPr>
              <a:t>TYPES OF MATERIAL AVAILABLE</a:t>
            </a:r>
          </a:p>
          <a:p>
            <a:pPr>
              <a:defRPr/>
            </a:pPr>
            <a:r>
              <a:rPr lang="en-US" sz="2800" dirty="0">
                <a:solidFill>
                  <a:srgbClr val="FFFF00"/>
                </a:solidFill>
              </a:rPr>
              <a:t>The aim is to select the cheapest material consistent with the demand of the particular application; and, corrosion-resistance apart, the obvious choice for many applications is carbon steel. </a:t>
            </a:r>
          </a:p>
          <a:p>
            <a:pPr>
              <a:defRPr/>
            </a:pPr>
            <a:r>
              <a:rPr lang="en-US" sz="2800" dirty="0">
                <a:solidFill>
                  <a:srgbClr val="FFFFFF"/>
                </a:solidFill>
              </a:rPr>
              <a:t>Carbon steel has little 'intrinsic' corrosion-resistance (rusting consumes about one ton of it every 90 seconds in the UK), but alloying provides the means of combining some of the cheapness of steel with the high intrinsic corrosion-resistance of such relatively expensive metals as chromium. </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8066">
                                            <p:txEl>
                                              <p:pRg st="0" end="0"/>
                                            </p:txEl>
                                          </p:spTgt>
                                        </p:tgtEl>
                                        <p:attrNameLst>
                                          <p:attrName>style.visibility</p:attrName>
                                        </p:attrNameLst>
                                      </p:cBhvr>
                                      <p:to>
                                        <p:strVal val="visible"/>
                                      </p:to>
                                    </p:set>
                                    <p:animEffect transition="in" filter="fade">
                                      <p:cBhvr>
                                        <p:cTn id="7" dur="500"/>
                                        <p:tgtEl>
                                          <p:spTgt spid="8806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8066">
                                            <p:txEl>
                                              <p:pRg st="1" end="1"/>
                                            </p:txEl>
                                          </p:spTgt>
                                        </p:tgtEl>
                                        <p:attrNameLst>
                                          <p:attrName>style.visibility</p:attrName>
                                        </p:attrNameLst>
                                      </p:cBhvr>
                                      <p:to>
                                        <p:strVal val="visible"/>
                                      </p:to>
                                    </p:set>
                                    <p:animEffect transition="in" filter="fade">
                                      <p:cBhvr>
                                        <p:cTn id="12" dur="500"/>
                                        <p:tgtEl>
                                          <p:spTgt spid="8806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8066">
                                            <p:txEl>
                                              <p:pRg st="2" end="2"/>
                                            </p:txEl>
                                          </p:spTgt>
                                        </p:tgtEl>
                                        <p:attrNameLst>
                                          <p:attrName>style.visibility</p:attrName>
                                        </p:attrNameLst>
                                      </p:cBhvr>
                                      <p:to>
                                        <p:strVal val="visible"/>
                                      </p:to>
                                    </p:set>
                                    <p:animEffect transition="in" filter="fade">
                                      <p:cBhvr>
                                        <p:cTn id="17" dur="500"/>
                                        <p:tgtEl>
                                          <p:spTgt spid="8806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pPr algn="ctr" eaLnBrk="1" hangingPunct="1">
              <a:defRPr/>
            </a:pPr>
            <a:r>
              <a:rPr lang="en-US" sz="2800" b="1" smtClean="0">
                <a:solidFill>
                  <a:srgbClr val="FF3399"/>
                </a:solidFill>
                <a:effectLst>
                  <a:outerShdw blurRad="38100" dist="38100" dir="2700000" algn="tl">
                    <a:srgbClr val="FFFFFF"/>
                  </a:outerShdw>
                </a:effectLst>
              </a:rPr>
              <a:t>TYPES OF MATERIAL AVAILABLE</a:t>
            </a:r>
            <a:br>
              <a:rPr lang="en-US" sz="2800" b="1" smtClean="0">
                <a:solidFill>
                  <a:srgbClr val="FF3399"/>
                </a:solidFill>
                <a:effectLst>
                  <a:outerShdw blurRad="38100" dist="38100" dir="2700000" algn="tl">
                    <a:srgbClr val="FFFFFF"/>
                  </a:outerShdw>
                </a:effectLst>
              </a:rPr>
            </a:br>
            <a:endParaRPr lang="en-US" sz="2800" b="1" smtClean="0">
              <a:solidFill>
                <a:srgbClr val="FF3399"/>
              </a:solidFill>
              <a:effectLst>
                <a:outerShdw blurRad="38100" dist="38100" dir="2700000" algn="tl">
                  <a:srgbClr val="FFFFFF"/>
                </a:outerShdw>
              </a:effectLst>
            </a:endParaRPr>
          </a:p>
        </p:txBody>
      </p:sp>
      <p:sp>
        <p:nvSpPr>
          <p:cNvPr id="154627" name="Rectangle 3"/>
          <p:cNvSpPr>
            <a:spLocks noGrp="1" noChangeArrowheads="1"/>
          </p:cNvSpPr>
          <p:nvPr>
            <p:ph idx="1"/>
          </p:nvPr>
        </p:nvSpPr>
        <p:spPr/>
        <p:txBody>
          <a:bodyPr/>
          <a:lstStyle/>
          <a:p>
            <a:pPr algn="ctr" eaLnBrk="1" hangingPunct="1">
              <a:lnSpc>
                <a:spcPct val="90000"/>
              </a:lnSpc>
              <a:buFontTx/>
              <a:buNone/>
              <a:defRPr/>
            </a:pPr>
            <a:endParaRPr lang="en-US" sz="2400" dirty="0" smtClean="0">
              <a:solidFill>
                <a:srgbClr val="FFFF00"/>
              </a:solidFill>
              <a:effectLst/>
            </a:endParaRPr>
          </a:p>
          <a:p>
            <a:pPr eaLnBrk="1" hangingPunct="1">
              <a:lnSpc>
                <a:spcPct val="90000"/>
              </a:lnSpc>
              <a:buFontTx/>
              <a:buNone/>
              <a:defRPr/>
            </a:pPr>
            <a:r>
              <a:rPr lang="en-US" sz="2800" dirty="0" smtClean="0">
                <a:solidFill>
                  <a:srgbClr val="FFFF00"/>
                </a:solidFill>
                <a:effectLst/>
              </a:rPr>
              <a:t>   Chromium, </a:t>
            </a:r>
            <a:r>
              <a:rPr lang="en-US" sz="2800" dirty="0" err="1" smtClean="0">
                <a:solidFill>
                  <a:srgbClr val="FFFF00"/>
                </a:solidFill>
                <a:effectLst/>
              </a:rPr>
              <a:t>aluminium</a:t>
            </a:r>
            <a:r>
              <a:rPr lang="en-US" sz="2800" dirty="0" smtClean="0">
                <a:solidFill>
                  <a:srgbClr val="FFFF00"/>
                </a:solidFill>
                <a:effectLst/>
              </a:rPr>
              <a:t>, titanium, silicon, tungsten and molybdenum form protective oxide films (the last three, acidic oxide films which are particularly resistant to very acidic conditions) and their alloys are similarly protected. </a:t>
            </a:r>
          </a:p>
          <a:p>
            <a:pPr eaLnBrk="1" hangingPunct="1">
              <a:lnSpc>
                <a:spcPct val="90000"/>
              </a:lnSpc>
              <a:buFontTx/>
              <a:buNone/>
              <a:defRPr/>
            </a:pPr>
            <a:endParaRPr lang="en-US" sz="2800" dirty="0" smtClean="0">
              <a:solidFill>
                <a:srgbClr val="FFFF00"/>
              </a:solidFill>
              <a:effectLst/>
            </a:endParaRPr>
          </a:p>
          <a:p>
            <a:pPr eaLnBrk="1" hangingPunct="1">
              <a:lnSpc>
                <a:spcPct val="90000"/>
              </a:lnSpc>
              <a:buFontTx/>
              <a:buNone/>
              <a:defRPr/>
            </a:pPr>
            <a:r>
              <a:rPr lang="en-US" sz="2800" dirty="0" smtClean="0">
                <a:solidFill>
                  <a:srgbClr val="FFFF00"/>
                </a:solidFill>
                <a:effectLst/>
              </a:rPr>
              <a:t>   </a:t>
            </a:r>
            <a:r>
              <a:rPr lang="en-US" sz="2800" dirty="0" smtClean="0">
                <a:solidFill>
                  <a:srgbClr val="FFFFFF"/>
                </a:solidFill>
                <a:effectLst/>
              </a:rPr>
              <a:t>Nickel also form alloys with good resistance to acid corrosion-some even when the environment is low in oxygen.</a:t>
            </a:r>
          </a:p>
          <a:p>
            <a:pPr eaLnBrk="1" hangingPunct="1">
              <a:lnSpc>
                <a:spcPct val="90000"/>
              </a:lnSpc>
              <a:defRPr/>
            </a:pPr>
            <a:endParaRPr lang="en-US" sz="2800" dirty="0" smtClean="0"/>
          </a:p>
        </p:txBody>
      </p:sp>
      <p:sp>
        <p:nvSpPr>
          <p:cNvPr id="4" name="Slide Number Placeholder 5"/>
          <p:cNvSpPr>
            <a:spLocks noGrp="1"/>
          </p:cNvSpPr>
          <p:nvPr>
            <p:ph type="sldNum" sz="quarter" idx="12"/>
          </p:nvPr>
        </p:nvSpPr>
        <p:spPr/>
        <p:txBody>
          <a:bodyPr/>
          <a:lstStyle/>
          <a:p>
            <a:pPr>
              <a:defRPr/>
            </a:pPr>
            <a:fld id="{6E0CA969-1481-4C4D-A4B2-289330FD686E}" type="slidenum">
              <a:rPr lang="en-US"/>
              <a:pPr>
                <a:defRPr/>
              </a:pPr>
              <a:t>9</a:t>
            </a:fld>
            <a:endParaRPr lang="en-US"/>
          </a:p>
        </p:txBody>
      </p:sp>
    </p:spTree>
  </p:cSld>
  <p:clrMapOvr>
    <a:masterClrMapping/>
  </p:clrMapOvr>
  <p:transition>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309</TotalTime>
  <Words>4065</Words>
  <Application>Microsoft Office PowerPoint</Application>
  <PresentationFormat>On-screen Show (4:3)</PresentationFormat>
  <Paragraphs>427</Paragraphs>
  <Slides>46</Slides>
  <Notes>46</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Apex</vt:lpstr>
      <vt:lpstr>Slide 1</vt:lpstr>
      <vt:lpstr>Slide 2</vt:lpstr>
      <vt:lpstr>Slide 3</vt:lpstr>
      <vt:lpstr>Slide 4</vt:lpstr>
      <vt:lpstr>Slide 5</vt:lpstr>
      <vt:lpstr>Slide 6</vt:lpstr>
      <vt:lpstr>Slide 7</vt:lpstr>
      <vt:lpstr>Slide 8</vt:lpstr>
      <vt:lpstr>TYPES OF MATERIAL AVAILABLE </vt:lpstr>
      <vt:lpstr>Slide 10</vt:lpstr>
      <vt:lpstr>Slide 11</vt:lpstr>
      <vt:lpstr>Slide 12</vt:lpstr>
      <vt:lpstr>Slide 13</vt:lpstr>
      <vt:lpstr>Slide 14</vt:lpstr>
      <vt:lpstr>Slide 15</vt:lpstr>
      <vt:lpstr>Slide 16</vt:lpstr>
      <vt:lpstr>CONTROLLING CORROSION BY MODIFYING THE ENVIRONMENT</vt:lpstr>
      <vt:lpstr>Slide 18</vt:lpstr>
      <vt:lpstr>CORROSION BEHAVIOUR OF STEEL</vt:lpstr>
      <vt:lpstr>CORROSION BEHAVIOUR OF STEEL</vt:lpstr>
      <vt:lpstr>Slide 21</vt:lpstr>
      <vt:lpstr>Slide 22</vt:lpstr>
      <vt:lpstr>Slide 23</vt:lpstr>
      <vt:lpstr>INHIBITORS</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vector>
  </TitlesOfParts>
  <Company>acpl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acpl</dc:creator>
  <cp:lastModifiedBy>ANAM</cp:lastModifiedBy>
  <cp:revision>49</cp:revision>
  <dcterms:created xsi:type="dcterms:W3CDTF">2002-06-12T11:47:00Z</dcterms:created>
  <dcterms:modified xsi:type="dcterms:W3CDTF">2014-01-28T03:12:02Z</dcterms:modified>
</cp:coreProperties>
</file>